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82" r:id="rId13"/>
    <p:sldId id="284" r:id="rId14"/>
    <p:sldId id="268" r:id="rId15"/>
    <p:sldId id="269" r:id="rId16"/>
    <p:sldId id="281" r:id="rId17"/>
    <p:sldId id="271" r:id="rId18"/>
    <p:sldId id="272" r:id="rId19"/>
    <p:sldId id="274" r:id="rId20"/>
    <p:sldId id="275" r:id="rId21"/>
    <p:sldId id="276" r:id="rId22"/>
    <p:sldId id="278" r:id="rId23"/>
    <p:sldId id="279" r:id="rId24"/>
    <p:sldId id="280" r:id="rId25"/>
  </p:sldIdLst>
  <p:sldSz cx="12192000" cy="6858000"/>
  <p:notesSz cx="6794500" cy="9931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5C2E"/>
    <a:srgbClr val="F05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78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3-09T11:00:04.166" idx="1">
    <p:pos x="6000" y="0"/>
    <p:text>trad
-Sophia Hamadi</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4283" cy="49829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48645" y="0"/>
            <a:ext cx="2944283" cy="49829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3107"/>
            <a:ext cx="2944283" cy="49829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48645" y="9433107"/>
            <a:ext cx="2944283" cy="49829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actuel.afp.com/non-cette-photo-ne-montre-toujours-pas-un-pique-nique-dans-un-cimetiere-calai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actuel.afp.com/non-des-ecolos-nont-pas-degrade-ce-terrain-lors-dune-manifestatio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factuel.afp.com/autour-du-monde-greta-thunberg-inspire-aussi-les-fausses-informa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dirty="0"/>
              <a:t>explications AFP Factuel : </a:t>
            </a:r>
            <a:r>
              <a:rPr lang="sv-SE" u="sng" dirty="0">
                <a:solidFill>
                  <a:schemeClr val="hlink"/>
                </a:solidFill>
                <a:hlinkClick r:id="rId3"/>
              </a:rPr>
              <a:t>https://factuel.afp.com/non-cette-photo-ne-montre-toujours-pas-un-pique-nique-dans-un-cimetiere-calais</a:t>
            </a:r>
            <a:endParaRPr dirty="0"/>
          </a:p>
        </p:txBody>
      </p:sp>
      <p:sp>
        <p:nvSpPr>
          <p:cNvPr id="178" name="Google Shape;178;p10: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1: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p11:notes"/>
          <p:cNvSpPr txBox="1">
            <a:spLocks noGrp="1"/>
          </p:cNvSpPr>
          <p:nvPr>
            <p:ph type="sldNum" idx="12"/>
          </p:nvPr>
        </p:nvSpPr>
        <p:spPr>
          <a:xfrm>
            <a:off x="3848645" y="9433107"/>
            <a:ext cx="2944283" cy="49829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2: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3" name="Google Shape;193;p12:notes"/>
          <p:cNvSpPr txBox="1">
            <a:spLocks noGrp="1"/>
          </p:cNvSpPr>
          <p:nvPr>
            <p:ph type="sldNum" idx="12"/>
          </p:nvPr>
        </p:nvSpPr>
        <p:spPr>
          <a:xfrm>
            <a:off x="3848645" y="9433107"/>
            <a:ext cx="2944283" cy="49829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12</a:t>
            </a:fld>
            <a:endParaRPr/>
          </a:p>
        </p:txBody>
      </p:sp>
    </p:spTree>
    <p:extLst>
      <p:ext uri="{BB962C8B-B14F-4D97-AF65-F5344CB8AC3E}">
        <p14:creationId xmlns:p14="http://schemas.microsoft.com/office/powerpoint/2010/main" val="2901696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13: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4: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2: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8648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6: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6: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b="0" i="0" u="none" dirty="0"/>
              <a:t>Wineburg, S. and S. McGrew (2019). "Lateral reading and the nature of expertise: Reading less and learning more when evaluating digital information. ." </a:t>
            </a:r>
            <a:r>
              <a:rPr lang="sv-SE" b="0" i="0" u="sng" dirty="0"/>
              <a:t>Teachers College Record in press</a:t>
            </a:r>
            <a:r>
              <a:rPr lang="sv-SE" b="0" i="0" u="none" dirty="0"/>
              <a:t>. McGrew, S., et al. (2019). "Improving university students’ web savvy: An intervention study." </a:t>
            </a:r>
            <a:r>
              <a:rPr lang="sv-SE" b="0" i="0" u="sng" dirty="0"/>
              <a:t>British Journal of Educational Psychology</a:t>
            </a:r>
            <a:r>
              <a:rPr lang="sv-SE" b="0" i="0" u="none" dirty="0"/>
              <a:t>.</a:t>
            </a:r>
            <a:endParaRPr dirty="0"/>
          </a:p>
          <a:p>
            <a:pPr marL="0" lvl="0" indent="0" algn="l" rtl="0">
              <a:lnSpc>
                <a:spcPct val="100000"/>
              </a:lnSpc>
              <a:spcBef>
                <a:spcPts val="0"/>
              </a:spcBef>
              <a:spcAft>
                <a:spcPts val="0"/>
              </a:spcAft>
              <a:buSzPts val="1400"/>
              <a:buNone/>
            </a:pPr>
            <a:r>
              <a:rPr lang="sv-SE" b="0" i="0" u="none" dirty="0"/>
              <a:t>	</a:t>
            </a:r>
            <a:endParaRPr dirty="0"/>
          </a:p>
          <a:p>
            <a:pPr marL="0" lvl="0" indent="0" algn="l" rtl="0">
              <a:lnSpc>
                <a:spcPct val="100000"/>
              </a:lnSpc>
              <a:spcBef>
                <a:spcPts val="0"/>
              </a:spcBef>
              <a:spcAft>
                <a:spcPts val="0"/>
              </a:spcAft>
              <a:buSzPts val="1400"/>
              <a:buNone/>
            </a:pPr>
            <a:endParaRPr b="0" i="0" u="sng" dirty="0"/>
          </a:p>
          <a:p>
            <a:pPr marL="0" lvl="0" indent="0" algn="l" rtl="0">
              <a:lnSpc>
                <a:spcPct val="100000"/>
              </a:lnSpc>
              <a:spcBef>
                <a:spcPts val="0"/>
              </a:spcBef>
              <a:spcAft>
                <a:spcPts val="0"/>
              </a:spcAft>
              <a:buSzPts val="1400"/>
              <a:buNone/>
            </a:pPr>
            <a:r>
              <a:rPr lang="sv-SE" b="0" i="0" u="none" dirty="0"/>
              <a:t>	</a:t>
            </a:r>
            <a:endParaRPr dirty="0"/>
          </a:p>
          <a:p>
            <a:pPr marL="0" lvl="0" indent="0" algn="l" rtl="0">
              <a:lnSpc>
                <a:spcPct val="100000"/>
              </a:lnSpc>
              <a:spcBef>
                <a:spcPts val="0"/>
              </a:spcBef>
              <a:spcAft>
                <a:spcPts val="0"/>
              </a:spcAft>
              <a:buSzPts val="1400"/>
              <a:buNone/>
            </a:pPr>
            <a:endParaRPr b="0" i="0" u="sng" dirty="0"/>
          </a:p>
        </p:txBody>
      </p:sp>
      <p:sp>
        <p:nvSpPr>
          <p:cNvPr id="233" name="Google Shape;233;p16:notes"/>
          <p:cNvSpPr txBox="1">
            <a:spLocks noGrp="1"/>
          </p:cNvSpPr>
          <p:nvPr>
            <p:ph type="sldNum" idx="12"/>
          </p:nvPr>
        </p:nvSpPr>
        <p:spPr>
          <a:xfrm>
            <a:off x="3848645" y="9433107"/>
            <a:ext cx="2944283" cy="49829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7: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17: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9: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19: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0: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a:t>x</a:t>
            </a:r>
            <a:endParaRPr/>
          </a:p>
        </p:txBody>
      </p:sp>
      <p:sp>
        <p:nvSpPr>
          <p:cNvPr id="268" name="Google Shape;268;p20: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2: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1: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21: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3: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23: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4: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4: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b="0" i="0" u="none"/>
              <a:t>D. Frau-Meigs, Faut-il avoir peur des « fake news »? La Documentation française, 2019</a:t>
            </a:r>
            <a:endParaRPr/>
          </a:p>
          <a:p>
            <a:pPr marL="0" lvl="0" indent="0" algn="l" rtl="0">
              <a:lnSpc>
                <a:spcPct val="100000"/>
              </a:lnSpc>
              <a:spcBef>
                <a:spcPts val="0"/>
              </a:spcBef>
              <a:spcAft>
                <a:spcPts val="0"/>
              </a:spcAft>
              <a:buSzPts val="1400"/>
              <a:buNone/>
            </a:pPr>
            <a:r>
              <a:rPr lang="sv-SE" b="0" i="0" u="none"/>
              <a:t>	</a:t>
            </a:r>
            <a:endParaRPr/>
          </a:p>
          <a:p>
            <a:pPr marL="0" lvl="0" indent="0" algn="l" rtl="0">
              <a:lnSpc>
                <a:spcPct val="100000"/>
              </a:lnSpc>
              <a:spcBef>
                <a:spcPts val="0"/>
              </a:spcBef>
              <a:spcAft>
                <a:spcPts val="0"/>
              </a:spcAft>
              <a:buSzPts val="1400"/>
              <a:buNone/>
            </a:pPr>
            <a:endParaRPr b="0" i="0" u="sng"/>
          </a:p>
        </p:txBody>
      </p:sp>
      <p:sp>
        <p:nvSpPr>
          <p:cNvPr id="312" name="Google Shape;312;p24:notes"/>
          <p:cNvSpPr txBox="1">
            <a:spLocks noGrp="1"/>
          </p:cNvSpPr>
          <p:nvPr>
            <p:ph type="sldNum" idx="12"/>
          </p:nvPr>
        </p:nvSpPr>
        <p:spPr>
          <a:xfrm>
            <a:off x="3848645" y="9433107"/>
            <a:ext cx="2944283" cy="49829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4968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3: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4: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5:notes"/>
          <p:cNvSpPr txBox="1">
            <a:spLocks noGrp="1"/>
          </p:cNvSpPr>
          <p:nvPr>
            <p:ph type="sldNum" idx="12"/>
          </p:nvPr>
        </p:nvSpPr>
        <p:spPr>
          <a:xfrm>
            <a:off x="3848645" y="9433107"/>
            <a:ext cx="2944283" cy="49829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p6: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7:notes"/>
          <p:cNvSpPr txBox="1">
            <a:spLocks noGrp="1"/>
          </p:cNvSpPr>
          <p:nvPr>
            <p:ph type="sldNum" idx="12"/>
          </p:nvPr>
        </p:nvSpPr>
        <p:spPr>
          <a:xfrm>
            <a:off x="3848645" y="9433107"/>
            <a:ext cx="2944283" cy="49829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8: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8: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mtClean="0"/>
              <a:t>Troll: personne qui poste des messages tendancieux sur les forums internet afin d'alimenter les polémiques. (L’internaute)</a:t>
            </a:r>
            <a:endParaRPr smtClean="0"/>
          </a:p>
          <a:p>
            <a:pPr marL="0" lvl="0" indent="0" algn="l" rtl="0">
              <a:lnSpc>
                <a:spcPct val="100000"/>
              </a:lnSpc>
              <a:spcBef>
                <a:spcPts val="0"/>
              </a:spcBef>
              <a:spcAft>
                <a:spcPts val="0"/>
              </a:spcAft>
              <a:buSzPts val="1400"/>
              <a:buNone/>
            </a:pPr>
            <a:endParaRPr dirty="0"/>
          </a:p>
        </p:txBody>
      </p:sp>
      <p:sp>
        <p:nvSpPr>
          <p:cNvPr id="154" name="Google Shape;154;p8:notes"/>
          <p:cNvSpPr txBox="1">
            <a:spLocks noGrp="1"/>
          </p:cNvSpPr>
          <p:nvPr>
            <p:ph type="sldNum" idx="12"/>
          </p:nvPr>
        </p:nvSpPr>
        <p:spPr>
          <a:xfrm>
            <a:off x="3848645" y="9433107"/>
            <a:ext cx="2944283" cy="49829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sv-S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txBox="1">
            <a:spLocks noGrp="1"/>
          </p:cNvSpPr>
          <p:nvPr>
            <p:ph type="body" idx="1"/>
          </p:nvPr>
        </p:nvSpPr>
        <p:spPr>
          <a:xfrm>
            <a:off x="679450" y="4779486"/>
            <a:ext cx="5435600" cy="3910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v-SE" smtClean="0"/>
              <a:t>source : AFP Factuel </a:t>
            </a:r>
            <a:r>
              <a:rPr lang="sv-SE" u="sng" smtClean="0">
                <a:solidFill>
                  <a:schemeClr val="hlink"/>
                </a:solidFill>
                <a:hlinkClick r:id="rId3"/>
              </a:rPr>
              <a:t>https://factuel.afp.com/non-des-ecolos-nont-pas-degrade-ce-terrain-lors-dune-manifestation</a:t>
            </a:r>
            <a:endParaRPr smtClean="0"/>
          </a:p>
          <a:p>
            <a:pPr marL="0" lvl="0" indent="0" algn="l" rtl="0">
              <a:lnSpc>
                <a:spcPct val="100000"/>
              </a:lnSpc>
              <a:spcBef>
                <a:spcPts val="0"/>
              </a:spcBef>
              <a:spcAft>
                <a:spcPts val="0"/>
              </a:spcAft>
              <a:buSzPts val="1400"/>
              <a:buNone/>
            </a:pPr>
            <a:r>
              <a:rPr lang="sv-SE" smtClean="0"/>
              <a:t>Greta Thunberg inspire aussi les fausses informations : </a:t>
            </a:r>
            <a:endParaRPr smtClean="0"/>
          </a:p>
          <a:p>
            <a:pPr marL="0" lvl="0" indent="0" algn="l" rtl="0">
              <a:lnSpc>
                <a:spcPct val="100000"/>
              </a:lnSpc>
              <a:spcBef>
                <a:spcPts val="0"/>
              </a:spcBef>
              <a:spcAft>
                <a:spcPts val="0"/>
              </a:spcAft>
              <a:buSzPts val="1400"/>
              <a:buNone/>
            </a:pPr>
            <a:r>
              <a:rPr lang="sv-SE" u="sng" smtClean="0">
                <a:solidFill>
                  <a:schemeClr val="hlink"/>
                </a:solidFill>
                <a:hlinkClick r:id="rId4"/>
              </a:rPr>
              <a:t>https://factuel.afp.com/autour-du-monde-greta-thunberg-inspire-aussi-les-fausses-informations</a:t>
            </a:r>
            <a:endParaRPr smtClean="0"/>
          </a:p>
          <a:p>
            <a:pPr marL="0" lvl="0" indent="0" algn="l" rtl="0">
              <a:lnSpc>
                <a:spcPct val="100000"/>
              </a:lnSpc>
              <a:spcBef>
                <a:spcPts val="0"/>
              </a:spcBef>
              <a:spcAft>
                <a:spcPts val="0"/>
              </a:spcAft>
              <a:buSzPts val="1400"/>
              <a:buNone/>
            </a:pPr>
            <a:endParaRPr dirty="0"/>
          </a:p>
        </p:txBody>
      </p:sp>
      <p:sp>
        <p:nvSpPr>
          <p:cNvPr id="169" name="Google Shape;169;p9: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ubrik och lodrät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p:cSld name="Custom">
    <p:spTree>
      <p:nvGrpSpPr>
        <p:cNvPr id="1" name="Shape 8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vsnittsrubrik"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vå delar" type="twoObj">
  <p:cSld name="TWO_OBJECT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ast rubrik"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med bildtext"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2.xml"/><Relationship Id="rId7" Type="http://schemas.openxmlformats.org/officeDocument/2006/relationships/image" Target="../media/image21.png"/><Relationship Id="rId12"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20.png"/><Relationship Id="rId11" Type="http://schemas.openxmlformats.org/officeDocument/2006/relationships/image" Target="../media/image25.jpg"/><Relationship Id="rId5" Type="http://schemas.openxmlformats.org/officeDocument/2006/relationships/image" Target="../media/image19.pn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s://www.youtube.com/watch?v=zNuuWWUkp8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invid-project.eu/tools-and-services/invid-verification-plugin/" TargetMode="External"/><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monstone.centerblog.net/481-le-lion-noir" TargetMode="External"/><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hyperlink" Target="https://twitter.com/itsnotdweena/status/1139204212762578945" TargetMode="External"/><Relationship Id="rId10" Type="http://schemas.openxmlformats.org/officeDocument/2006/relationships/image" Target="../media/image27.png"/><Relationship Id="rId4" Type="http://schemas.openxmlformats.org/officeDocument/2006/relationships/hyperlink" Target="https://twitter.com/MainatJM/status/914402135734996993" TargetMode="External"/><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326571" y="3215323"/>
            <a:ext cx="11547566"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Calibri"/>
              <a:buNone/>
            </a:pPr>
            <a:endParaRPr sz="5400" dirty="0"/>
          </a:p>
          <a:p>
            <a:pPr marL="0" lvl="0" indent="0" algn="ctr" rtl="0">
              <a:lnSpc>
                <a:spcPct val="90000"/>
              </a:lnSpc>
              <a:spcBef>
                <a:spcPts val="0"/>
              </a:spcBef>
              <a:spcAft>
                <a:spcPts val="0"/>
              </a:spcAft>
              <a:buClr>
                <a:schemeClr val="dk1"/>
              </a:buClr>
              <a:buSzPts val="5400"/>
              <a:buFont typeface="Calibri"/>
              <a:buNone/>
            </a:pPr>
            <a:endParaRPr sz="5400" dirty="0"/>
          </a:p>
          <a:p>
            <a:pPr marL="0" lvl="0" indent="0" algn="ctr" rtl="0">
              <a:lnSpc>
                <a:spcPct val="90000"/>
              </a:lnSpc>
              <a:spcBef>
                <a:spcPts val="0"/>
              </a:spcBef>
              <a:spcAft>
                <a:spcPts val="0"/>
              </a:spcAft>
              <a:buClr>
                <a:schemeClr val="dk1"/>
              </a:buClr>
              <a:buSzPts val="5400"/>
              <a:buFont typeface="Calibri"/>
              <a:buNone/>
            </a:pPr>
            <a:r>
              <a:rPr lang="sv-SE" sz="4000" b="1" dirty="0" smtClean="0">
                <a:solidFill>
                  <a:srgbClr val="92D050"/>
                </a:solidFill>
              </a:rPr>
              <a:t>[ DIAPORAMA ELEVES ]</a:t>
            </a:r>
            <a:r>
              <a:rPr lang="sv-SE" sz="4000" dirty="0" smtClean="0">
                <a:solidFill>
                  <a:srgbClr val="92D050"/>
                </a:solidFill>
              </a:rPr>
              <a:t/>
            </a:r>
            <a:br>
              <a:rPr lang="sv-SE" sz="4000" dirty="0" smtClean="0">
                <a:solidFill>
                  <a:srgbClr val="92D050"/>
                </a:solidFill>
              </a:rPr>
            </a:br>
            <a:r>
              <a:rPr lang="sv-SE" sz="5400" dirty="0" smtClean="0"/>
              <a:t/>
            </a:r>
            <a:br>
              <a:rPr lang="sv-SE" sz="5400" dirty="0" smtClean="0"/>
            </a:br>
            <a:r>
              <a:rPr lang="sv-SE" sz="5400" dirty="0" smtClean="0"/>
              <a:t>Manipulation </a:t>
            </a:r>
            <a:r>
              <a:rPr lang="sv-SE" sz="5400" dirty="0"/>
              <a:t>et infox </a:t>
            </a:r>
            <a:br>
              <a:rPr lang="sv-SE" sz="5400" dirty="0"/>
            </a:br>
            <a:r>
              <a:rPr lang="sv-SE" sz="3600" dirty="0"/>
              <a:t>Devenir un bon fact-checkeur </a:t>
            </a:r>
            <a:r>
              <a:rPr lang="sv-SE" sz="3600" dirty="0" smtClean="0"/>
              <a:t>d’images </a:t>
            </a:r>
            <a:r>
              <a:rPr lang="sv-SE" sz="3600" dirty="0"/>
              <a:t>et de </a:t>
            </a:r>
            <a:r>
              <a:rPr lang="sv-SE" sz="3600" dirty="0" smtClean="0"/>
              <a:t>vidéos </a:t>
            </a:r>
            <a:endParaRPr sz="3600" dirty="0"/>
          </a:p>
        </p:txBody>
      </p:sp>
      <p:pic>
        <p:nvPicPr>
          <p:cNvPr id="90" name="Google Shape;90;p14"/>
          <p:cNvPicPr preferRelativeResize="0"/>
          <p:nvPr/>
        </p:nvPicPr>
        <p:blipFill rotWithShape="1">
          <a:blip r:embed="rId3">
            <a:alphaModFix/>
          </a:blip>
          <a:srcRect/>
          <a:stretch/>
        </p:blipFill>
        <p:spPr>
          <a:xfrm>
            <a:off x="4666863" y="0"/>
            <a:ext cx="2596085" cy="2596085"/>
          </a:xfrm>
          <a:prstGeom prst="rect">
            <a:avLst/>
          </a:prstGeom>
          <a:noFill/>
          <a:ln>
            <a:noFill/>
          </a:ln>
        </p:spPr>
      </p:pic>
      <p:pic>
        <p:nvPicPr>
          <p:cNvPr id="91" name="Google Shape;91;p14"/>
          <p:cNvPicPr preferRelativeResize="0"/>
          <p:nvPr/>
        </p:nvPicPr>
        <p:blipFill rotWithShape="1">
          <a:blip r:embed="rId4">
            <a:alphaModFix/>
          </a:blip>
          <a:srcRect/>
          <a:stretch/>
        </p:blipFill>
        <p:spPr>
          <a:xfrm>
            <a:off x="4428309" y="5789721"/>
            <a:ext cx="1536596" cy="864880"/>
          </a:xfrm>
          <a:prstGeom prst="rect">
            <a:avLst/>
          </a:prstGeom>
          <a:noFill/>
          <a:ln>
            <a:noFill/>
          </a:ln>
        </p:spPr>
      </p:pic>
      <p:pic>
        <p:nvPicPr>
          <p:cNvPr id="5" name="officeArt object" descr="MarianneMC (1).JPG"/>
          <p:cNvPicPr/>
          <p:nvPr/>
        </p:nvPicPr>
        <p:blipFill>
          <a:blip r:embed="rId5"/>
          <a:stretch/>
        </p:blipFill>
        <p:spPr bwMode="auto">
          <a:xfrm>
            <a:off x="6758854" y="5789721"/>
            <a:ext cx="808960" cy="864880"/>
          </a:xfrm>
          <a:prstGeom prst="rect">
            <a:avLst/>
          </a:prstGeom>
          <a:ln w="12700" cap="flat">
            <a:noFill/>
            <a:miter lim="400000"/>
          </a:ln>
        </p:spPr>
      </p:pic>
      <p:pic>
        <p:nvPicPr>
          <p:cNvPr id="6" name="Google Shape;90;p14"/>
          <p:cNvPicPr preferRelativeResize="0"/>
          <p:nvPr/>
        </p:nvPicPr>
        <p:blipFill rotWithShape="1">
          <a:blip r:embed="rId3">
            <a:alphaModFix/>
          </a:blip>
          <a:srcRect/>
          <a:stretch/>
        </p:blipFill>
        <p:spPr>
          <a:xfrm>
            <a:off x="4819263" y="152400"/>
            <a:ext cx="2596085" cy="25960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Google Shape;181;p23"/>
          <p:cNvSpPr/>
          <p:nvPr/>
        </p:nvSpPr>
        <p:spPr>
          <a:xfrm>
            <a:off x="848651" y="1643800"/>
            <a:ext cx="3047700" cy="35883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sv-SE" sz="1800" b="0" i="0" u="none" strike="noStrike" cap="none" dirty="0">
                <a:solidFill>
                  <a:schemeClr val="dk1"/>
                </a:solidFill>
                <a:latin typeface="Calibri"/>
                <a:ea typeface="Calibri"/>
                <a:cs typeface="Calibri"/>
                <a:sym typeface="Calibri"/>
              </a:rPr>
              <a:t>Il s'agit en réalité d'un groupe de migrants coincés du côté croate, entre deux postes-frontières (serbe et croate) le 24 septembre 2015.</a:t>
            </a: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endParaRPr sz="18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sv-SE" sz="1400" b="0" i="0" u="none" strike="noStrike" cap="none" dirty="0">
                <a:solidFill>
                  <a:schemeClr val="dk1"/>
                </a:solidFill>
                <a:latin typeface="Calibri"/>
                <a:ea typeface="Calibri"/>
                <a:cs typeface="Calibri"/>
                <a:sym typeface="Calibri"/>
              </a:rPr>
              <a:t>Mélange d'images et de faux et vrais textes / non corrélés</a:t>
            </a:r>
            <a:endParaRPr sz="1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sv-SE" sz="1400" b="0" i="0" u="none" strike="noStrike" cap="none" dirty="0">
                <a:solidFill>
                  <a:schemeClr val="dk1"/>
                </a:solidFill>
                <a:latin typeface="Calibri"/>
                <a:ea typeface="Calibri"/>
                <a:cs typeface="Calibri"/>
                <a:sym typeface="Calibri"/>
              </a:rPr>
              <a:t>Images&gt; Vrai</a:t>
            </a:r>
            <a:endParaRPr sz="1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sv-SE" sz="1400" b="0" i="0" u="none" strike="noStrike" cap="none" dirty="0">
                <a:solidFill>
                  <a:schemeClr val="dk1"/>
                </a:solidFill>
                <a:latin typeface="Calibri"/>
                <a:ea typeface="Calibri"/>
                <a:cs typeface="Calibri"/>
                <a:sym typeface="Calibri"/>
              </a:rPr>
              <a:t>Texte&gt; Faux</a:t>
            </a:r>
            <a:endParaRPr sz="1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sv-SE" sz="1400" b="0" i="0" u="none" strike="noStrike" cap="none" dirty="0">
                <a:solidFill>
                  <a:schemeClr val="dk1"/>
                </a:solidFill>
                <a:latin typeface="Calibri"/>
                <a:ea typeface="Calibri"/>
                <a:cs typeface="Calibri"/>
                <a:sym typeface="Calibri"/>
              </a:rPr>
              <a:t>Contexte&gt; Faux</a:t>
            </a:r>
            <a:endParaRPr sz="1400" b="0" i="0" u="none" strike="noStrike" cap="none" dirty="0">
              <a:solidFill>
                <a:schemeClr val="dk1"/>
              </a:solidFill>
              <a:latin typeface="Calibri"/>
              <a:ea typeface="Calibri"/>
              <a:cs typeface="Calibri"/>
              <a:sym typeface="Calibri"/>
            </a:endParaRPr>
          </a:p>
        </p:txBody>
      </p:sp>
      <p:pic>
        <p:nvPicPr>
          <p:cNvPr id="182" name="Google Shape;182;p23"/>
          <p:cNvPicPr preferRelativeResize="0"/>
          <p:nvPr/>
        </p:nvPicPr>
        <p:blipFill rotWithShape="1">
          <a:blip r:embed="rId3">
            <a:alphaModFix/>
          </a:blip>
          <a:srcRect/>
          <a:stretch/>
        </p:blipFill>
        <p:spPr>
          <a:xfrm>
            <a:off x="3942858" y="1643800"/>
            <a:ext cx="7723466" cy="4634074"/>
          </a:xfrm>
          <a:prstGeom prst="rect">
            <a:avLst/>
          </a:prstGeom>
          <a:noFill/>
          <a:ln>
            <a:noFill/>
          </a:ln>
        </p:spPr>
      </p:pic>
      <p:sp>
        <p:nvSpPr>
          <p:cNvPr id="2" name="Titre 1"/>
          <p:cNvSpPr>
            <a:spLocks noGrp="1"/>
          </p:cNvSpPr>
          <p:nvPr>
            <p:ph type="title"/>
          </p:nvPr>
        </p:nvSpPr>
        <p:spPr/>
        <p:txBody>
          <a:bodyPr/>
          <a:lstStyle/>
          <a:p>
            <a:endParaRPr lang="fr-FR"/>
          </a:p>
        </p:txBody>
      </p:sp>
      <p:sp>
        <p:nvSpPr>
          <p:cNvPr id="6" name="Google Shape;171;p22"/>
          <p:cNvSpPr txBox="1"/>
          <p:nvPr/>
        </p:nvSpPr>
        <p:spPr>
          <a:xfrm>
            <a:off x="343025" y="137620"/>
            <a:ext cx="11342400" cy="1097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sv-SE" sz="3200" dirty="0">
                <a:solidFill>
                  <a:srgbClr val="F05C2E"/>
                </a:solidFill>
                <a:latin typeface="Times New Roman" panose="02020603050405020304" pitchFamily="18" charset="0"/>
                <a:ea typeface="Calibri"/>
                <a:cs typeface="Times New Roman" panose="02020603050405020304" pitchFamily="18" charset="0"/>
                <a:sym typeface="Calibri"/>
              </a:rPr>
              <a:t>I</a:t>
            </a:r>
            <a:r>
              <a:rPr lang="sv-SE" sz="3200" dirty="0" smtClean="0">
                <a:solidFill>
                  <a:srgbClr val="F05C2E"/>
                </a:solidFill>
                <a:latin typeface="Times New Roman" panose="02020603050405020304" pitchFamily="18" charset="0"/>
                <a:ea typeface="Calibri"/>
                <a:cs typeface="Times New Roman" panose="02020603050405020304" pitchFamily="18" charset="0"/>
                <a:sym typeface="Calibri"/>
              </a:rPr>
              <a:t>nfox </a:t>
            </a:r>
            <a:r>
              <a:rPr lang="sv-SE" sz="3200" dirty="0">
                <a:solidFill>
                  <a:srgbClr val="F05C2E"/>
                </a:solidFill>
                <a:latin typeface="Times New Roman" panose="02020603050405020304" pitchFamily="18" charset="0"/>
                <a:ea typeface="Calibri"/>
                <a:cs typeface="Times New Roman" panose="02020603050405020304" pitchFamily="18" charset="0"/>
                <a:sym typeface="Calibri"/>
              </a:rPr>
              <a:t>et </a:t>
            </a:r>
            <a:r>
              <a:rPr lang="sv-SE" sz="3200" dirty="0" smtClean="0">
                <a:solidFill>
                  <a:srgbClr val="F05C2E"/>
                </a:solidFill>
                <a:latin typeface="Times New Roman" panose="02020603050405020304" pitchFamily="18" charset="0"/>
                <a:ea typeface="Calibri"/>
                <a:cs typeface="Times New Roman" panose="02020603050405020304" pitchFamily="18" charset="0"/>
                <a:sym typeface="Calibri"/>
              </a:rPr>
              <a:t>désinformation </a:t>
            </a:r>
            <a:r>
              <a:rPr lang="sv-SE" sz="3200" dirty="0">
                <a:solidFill>
                  <a:srgbClr val="F05C2E"/>
                </a:solidFill>
                <a:latin typeface="Times New Roman" panose="02020603050405020304" pitchFamily="18" charset="0"/>
                <a:ea typeface="Calibri"/>
                <a:cs typeface="Times New Roman" panose="02020603050405020304" pitchFamily="18" charset="0"/>
                <a:sym typeface="Calibri"/>
              </a:rPr>
              <a:t>peuvent manipuler les citoyens </a:t>
            </a:r>
            <a:r>
              <a:rPr lang="sv-SE" sz="3200" dirty="0" smtClean="0">
                <a:solidFill>
                  <a:srgbClr val="F05C2E"/>
                </a:solidFill>
                <a:latin typeface="Times New Roman" panose="02020603050405020304" pitchFamily="18" charset="0"/>
                <a:ea typeface="Calibri"/>
                <a:cs typeface="Times New Roman" panose="02020603050405020304" pitchFamily="18" charset="0"/>
                <a:sym typeface="Calibri"/>
              </a:rPr>
              <a:t/>
            </a:r>
            <a:br>
              <a:rPr lang="sv-SE" sz="3200" dirty="0" smtClean="0">
                <a:solidFill>
                  <a:srgbClr val="F05C2E"/>
                </a:solidFill>
                <a:latin typeface="Times New Roman" panose="02020603050405020304" pitchFamily="18" charset="0"/>
                <a:ea typeface="Calibri"/>
                <a:cs typeface="Times New Roman" panose="02020603050405020304" pitchFamily="18" charset="0"/>
                <a:sym typeface="Calibri"/>
              </a:rPr>
            </a:br>
            <a:r>
              <a:rPr lang="sv-SE" sz="3200" dirty="0" smtClean="0">
                <a:solidFill>
                  <a:srgbClr val="F05C2E"/>
                </a:solidFill>
                <a:latin typeface="Times New Roman" panose="02020603050405020304" pitchFamily="18" charset="0"/>
                <a:ea typeface="Calibri"/>
                <a:cs typeface="Times New Roman" panose="02020603050405020304" pitchFamily="18" charset="0"/>
                <a:sym typeface="Calibri"/>
              </a:rPr>
              <a:t>dans </a:t>
            </a:r>
            <a:r>
              <a:rPr lang="sv-SE" sz="3200" dirty="0">
                <a:solidFill>
                  <a:srgbClr val="F05C2E"/>
                </a:solidFill>
                <a:latin typeface="Times New Roman" panose="02020603050405020304" pitchFamily="18" charset="0"/>
                <a:ea typeface="Calibri"/>
                <a:cs typeface="Times New Roman" panose="02020603050405020304" pitchFamily="18" charset="0"/>
                <a:sym typeface="Calibri"/>
              </a:rPr>
              <a:t>leur pensée et leurs actes</a:t>
            </a:r>
            <a:endParaRPr sz="3200" dirty="0">
              <a:solidFill>
                <a:srgbClr val="F05C2E"/>
              </a:solidFill>
              <a:latin typeface="Times New Roman" panose="02020603050405020304" pitchFamily="18" charset="0"/>
              <a:ea typeface="Calibri"/>
              <a:cs typeface="Times New Roman" panose="02020603050405020304" pitchFamily="18" charset="0"/>
              <a:sym typeface="Calibri"/>
            </a:endParaRPr>
          </a:p>
        </p:txBody>
      </p:sp>
      <p:pic>
        <p:nvPicPr>
          <p:cNvPr id="7" name="Google Shape;90;p14"/>
          <p:cNvPicPr preferRelativeResize="0"/>
          <p:nvPr/>
        </p:nvPicPr>
        <p:blipFill rotWithShape="1">
          <a:blip r:embed="rId4">
            <a:alphaModFix/>
          </a:blip>
          <a:srcRect/>
          <a:stretch/>
        </p:blipFill>
        <p:spPr>
          <a:xfrm>
            <a:off x="10810345" y="137620"/>
            <a:ext cx="1135585" cy="11355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4"/>
          <p:cNvSpPr txBox="1">
            <a:spLocks noGrp="1"/>
          </p:cNvSpPr>
          <p:nvPr>
            <p:ph type="body" idx="1"/>
          </p:nvPr>
        </p:nvSpPr>
        <p:spPr>
          <a:xfrm>
            <a:off x="303836" y="884214"/>
            <a:ext cx="11642094" cy="4952862"/>
          </a:xfrm>
          <a:prstGeom prst="rect">
            <a:avLst/>
          </a:prstGeom>
          <a:noFill/>
          <a:ln>
            <a:noFill/>
          </a:ln>
        </p:spPr>
        <p:txBody>
          <a:bodyPr spcFirstLastPara="1" wrap="square" lIns="91425" tIns="45700" rIns="91425" bIns="45700" anchor="t" anchorCtr="0">
            <a:noAutofit/>
          </a:bodyPr>
          <a:lstStyle/>
          <a:p>
            <a:pPr lvl="0" indent="-457200" algn="l" rtl="0">
              <a:lnSpc>
                <a:spcPct val="100000"/>
              </a:lnSpc>
              <a:spcBef>
                <a:spcPts val="0"/>
              </a:spcBef>
              <a:spcAft>
                <a:spcPts val="0"/>
              </a:spcAft>
              <a:buClr>
                <a:srgbClr val="92D050"/>
              </a:buClr>
              <a:buSzPts val="2590"/>
              <a:buFont typeface="Wingdings" panose="05000000000000000000" pitchFamily="2" charset="2"/>
              <a:buChar char="§"/>
            </a:pPr>
            <a:r>
              <a:rPr lang="sv-SE" sz="2590" dirty="0"/>
              <a:t>Sites viraux </a:t>
            </a:r>
            <a:r>
              <a:rPr lang="sv-SE" sz="2590" dirty="0" smtClean="0"/>
              <a:t>/ </a:t>
            </a:r>
            <a:r>
              <a:rPr lang="sv-SE" sz="2590" dirty="0" smtClean="0"/>
              <a:t>pièges </a:t>
            </a:r>
            <a:r>
              <a:rPr lang="sv-SE" sz="2590" dirty="0"/>
              <a:t>à clics </a:t>
            </a:r>
            <a:r>
              <a:rPr lang="sv-SE" sz="2590" dirty="0" smtClean="0"/>
              <a:t>- pour </a:t>
            </a:r>
            <a:r>
              <a:rPr lang="sv-SE" sz="2590" dirty="0"/>
              <a:t>gagner de l’argent, </a:t>
            </a:r>
            <a:r>
              <a:rPr lang="sv-SE" sz="2590" dirty="0" smtClean="0"/>
              <a:t>utilisation</a:t>
            </a:r>
          </a:p>
          <a:p>
            <a:pPr marL="0" lvl="0" indent="0" algn="l" rtl="0">
              <a:lnSpc>
                <a:spcPct val="100000"/>
              </a:lnSpc>
              <a:spcBef>
                <a:spcPts val="0"/>
              </a:spcBef>
              <a:spcAft>
                <a:spcPts val="0"/>
              </a:spcAft>
              <a:buClr>
                <a:srgbClr val="92D050"/>
              </a:buClr>
              <a:buSzPts val="2590"/>
              <a:buNone/>
            </a:pPr>
            <a:r>
              <a:rPr lang="sv-SE" sz="2590" dirty="0" smtClean="0"/>
              <a:t>       </a:t>
            </a:r>
            <a:r>
              <a:rPr lang="sv-SE" sz="2590" dirty="0" smtClean="0"/>
              <a:t>de termes aguichants comme </a:t>
            </a:r>
            <a:r>
              <a:rPr lang="sv-SE" sz="2590" dirty="0"/>
              <a:t>”choquant” ”étonnant” ”potins</a:t>
            </a:r>
            <a:r>
              <a:rPr lang="sv-SE" sz="2590" dirty="0" smtClean="0"/>
              <a:t>” ”scandale”, etc</a:t>
            </a:r>
            <a:endParaRPr dirty="0"/>
          </a:p>
          <a:p>
            <a:pPr lvl="0" indent="-457200" algn="l" rtl="0">
              <a:lnSpc>
                <a:spcPct val="100000"/>
              </a:lnSpc>
              <a:spcBef>
                <a:spcPts val="1000"/>
              </a:spcBef>
              <a:spcAft>
                <a:spcPts val="0"/>
              </a:spcAft>
              <a:buClr>
                <a:srgbClr val="92D050"/>
              </a:buClr>
              <a:buSzPts val="2590"/>
              <a:buFont typeface="Wingdings" panose="05000000000000000000" pitchFamily="2" charset="2"/>
              <a:buChar char="§"/>
            </a:pPr>
            <a:r>
              <a:rPr lang="sv-SE" sz="2590" dirty="0"/>
              <a:t>Sites satiriques – pour </a:t>
            </a:r>
            <a:r>
              <a:rPr lang="sv-SE" sz="2590" dirty="0" smtClean="0"/>
              <a:t>attirer des </a:t>
            </a:r>
            <a:r>
              <a:rPr lang="sv-SE" sz="2590" dirty="0"/>
              <a:t>commentaires amusants ou intelligents</a:t>
            </a:r>
            <a:endParaRPr sz="2590" dirty="0"/>
          </a:p>
          <a:p>
            <a:pPr lvl="0" indent="-457200" algn="l" rtl="0">
              <a:lnSpc>
                <a:spcPct val="100000"/>
              </a:lnSpc>
              <a:spcBef>
                <a:spcPts val="1000"/>
              </a:spcBef>
              <a:spcAft>
                <a:spcPts val="0"/>
              </a:spcAft>
              <a:buClr>
                <a:srgbClr val="92D050"/>
              </a:buClr>
              <a:buSzPts val="2590"/>
              <a:buFont typeface="Wingdings" panose="05000000000000000000" pitchFamily="2" charset="2"/>
              <a:buChar char="§"/>
            </a:pPr>
            <a:r>
              <a:rPr lang="sv-SE" sz="2590" dirty="0" smtClean="0"/>
              <a:t>Arnaqueurs </a:t>
            </a:r>
            <a:r>
              <a:rPr lang="sv-SE" sz="2590" dirty="0"/>
              <a:t>– </a:t>
            </a:r>
            <a:r>
              <a:rPr lang="sv-SE" sz="2590" dirty="0" smtClean="0"/>
              <a:t>pour voler </a:t>
            </a:r>
            <a:r>
              <a:rPr lang="sv-SE" sz="2590" dirty="0"/>
              <a:t>votre argent ou votre identité</a:t>
            </a:r>
            <a:endParaRPr sz="2590" dirty="0"/>
          </a:p>
          <a:p>
            <a:pPr lvl="0" indent="-457200" algn="l" rtl="0">
              <a:lnSpc>
                <a:spcPct val="100000"/>
              </a:lnSpc>
              <a:spcBef>
                <a:spcPts val="1000"/>
              </a:spcBef>
              <a:spcAft>
                <a:spcPts val="0"/>
              </a:spcAft>
              <a:buClr>
                <a:srgbClr val="92D050"/>
              </a:buClr>
              <a:buSzPts val="2590"/>
              <a:buFont typeface="Wingdings" panose="05000000000000000000" pitchFamily="2" charset="2"/>
              <a:buChar char="§"/>
            </a:pPr>
            <a:r>
              <a:rPr lang="sv-SE" sz="2590" dirty="0"/>
              <a:t>Acteurs idéologiques – </a:t>
            </a:r>
            <a:r>
              <a:rPr lang="sv-SE" sz="2590" dirty="0" smtClean="0"/>
              <a:t>pour faire la propagande </a:t>
            </a:r>
            <a:r>
              <a:rPr lang="sv-SE" sz="2590" dirty="0"/>
              <a:t>d’une vision biaisée du monde</a:t>
            </a:r>
            <a:endParaRPr sz="2590" dirty="0"/>
          </a:p>
          <a:p>
            <a:pPr lvl="0" indent="-457200" algn="l" rtl="0">
              <a:lnSpc>
                <a:spcPct val="100000"/>
              </a:lnSpc>
              <a:spcBef>
                <a:spcPts val="1000"/>
              </a:spcBef>
              <a:spcAft>
                <a:spcPts val="0"/>
              </a:spcAft>
              <a:buClr>
                <a:srgbClr val="92D050"/>
              </a:buClr>
              <a:buSzPts val="2590"/>
              <a:buFont typeface="Wingdings" panose="05000000000000000000" pitchFamily="2" charset="2"/>
              <a:buChar char="§"/>
            </a:pPr>
            <a:r>
              <a:rPr lang="sv-SE" sz="2590" dirty="0"/>
              <a:t>Acteurs étrangers –  </a:t>
            </a:r>
            <a:r>
              <a:rPr lang="sv-SE" sz="2590" dirty="0" smtClean="0"/>
              <a:t>pour provoquer des désordres </a:t>
            </a:r>
            <a:r>
              <a:rPr lang="sv-SE" sz="2590" dirty="0"/>
              <a:t>de l’information </a:t>
            </a:r>
            <a:r>
              <a:rPr lang="sv-SE" sz="2590" dirty="0" smtClean="0"/>
              <a:t>et/ou </a:t>
            </a:r>
            <a:r>
              <a:rPr lang="sv-SE" sz="2590" dirty="0" smtClean="0"/>
              <a:t>attiser la cyberguerre </a:t>
            </a:r>
            <a:endParaRPr sz="2590" dirty="0"/>
          </a:p>
          <a:p>
            <a:pPr lvl="0" indent="-457200" algn="l" rtl="0">
              <a:lnSpc>
                <a:spcPct val="100000"/>
              </a:lnSpc>
              <a:spcBef>
                <a:spcPts val="1000"/>
              </a:spcBef>
              <a:spcAft>
                <a:spcPts val="0"/>
              </a:spcAft>
              <a:buClr>
                <a:srgbClr val="92D050"/>
              </a:buClr>
              <a:buSzPts val="2590"/>
              <a:buFont typeface="Wingdings" panose="05000000000000000000" pitchFamily="2" charset="2"/>
              <a:buChar char="§"/>
            </a:pPr>
            <a:r>
              <a:rPr lang="sv-SE" sz="2590" dirty="0"/>
              <a:t>Personnes ordinaires – </a:t>
            </a:r>
            <a:r>
              <a:rPr lang="sv-SE" sz="2590" dirty="0" smtClean="0"/>
              <a:t>pour le plaisir de partager </a:t>
            </a:r>
            <a:r>
              <a:rPr lang="sv-SE" sz="2590" dirty="0"/>
              <a:t>sans se soucier du reste  </a:t>
            </a:r>
            <a:endParaRPr sz="2590" dirty="0"/>
          </a:p>
          <a:p>
            <a:pPr marL="285750" lvl="0" indent="-285750" algn="r" rtl="0">
              <a:lnSpc>
                <a:spcPct val="70000"/>
              </a:lnSpc>
              <a:spcBef>
                <a:spcPts val="1000"/>
              </a:spcBef>
              <a:spcAft>
                <a:spcPts val="0"/>
              </a:spcAft>
              <a:buClr>
                <a:srgbClr val="92D050"/>
              </a:buClr>
              <a:buSzPts val="4440"/>
              <a:buFont typeface="Wingdings" panose="05000000000000000000" pitchFamily="2" charset="2"/>
              <a:buChar char="§"/>
            </a:pPr>
            <a:endParaRPr lang="sv-SE" sz="1400" dirty="0" smtClean="0">
              <a:solidFill>
                <a:srgbClr val="92D050"/>
              </a:solidFill>
            </a:endParaRPr>
          </a:p>
          <a:p>
            <a:pPr marL="0" lvl="0" indent="0" algn="r" rtl="0">
              <a:lnSpc>
                <a:spcPct val="70000"/>
              </a:lnSpc>
              <a:spcBef>
                <a:spcPts val="1000"/>
              </a:spcBef>
              <a:spcAft>
                <a:spcPts val="0"/>
              </a:spcAft>
              <a:buClr>
                <a:srgbClr val="92D050"/>
              </a:buClr>
              <a:buSzPts val="4440"/>
              <a:buNone/>
            </a:pPr>
            <a:r>
              <a:rPr lang="sv-SE" sz="4440" dirty="0" smtClean="0">
                <a:solidFill>
                  <a:srgbClr val="92D050"/>
                </a:solidFill>
              </a:rPr>
              <a:t>Pourquoi </a:t>
            </a:r>
            <a:r>
              <a:rPr lang="sv-SE" sz="4440" dirty="0">
                <a:solidFill>
                  <a:srgbClr val="92D050"/>
                </a:solidFill>
                <a:sym typeface="Calibri"/>
              </a:rPr>
              <a:t>?</a:t>
            </a:r>
            <a:endParaRPr dirty="0">
              <a:solidFill>
                <a:srgbClr val="92D050"/>
              </a:solidFill>
            </a:endParaRPr>
          </a:p>
          <a:p>
            <a:pPr lvl="0" indent="-457200" algn="r" rtl="0">
              <a:lnSpc>
                <a:spcPct val="70000"/>
              </a:lnSpc>
              <a:spcBef>
                <a:spcPts val="1000"/>
              </a:spcBef>
              <a:spcAft>
                <a:spcPts val="0"/>
              </a:spcAft>
              <a:buClr>
                <a:srgbClr val="92D050"/>
              </a:buClr>
              <a:buSzPts val="2590"/>
              <a:buFont typeface="Wingdings" panose="05000000000000000000" pitchFamily="2" charset="2"/>
              <a:buChar char="§"/>
            </a:pPr>
            <a:r>
              <a:rPr lang="sv-SE" sz="2590" dirty="0"/>
              <a:t>Argent</a:t>
            </a:r>
            <a:endParaRPr dirty="0"/>
          </a:p>
          <a:p>
            <a:pPr lvl="0" indent="-457200" algn="r" rtl="0">
              <a:lnSpc>
                <a:spcPct val="70000"/>
              </a:lnSpc>
              <a:spcBef>
                <a:spcPts val="1000"/>
              </a:spcBef>
              <a:spcAft>
                <a:spcPts val="0"/>
              </a:spcAft>
              <a:buClr>
                <a:srgbClr val="92D050"/>
              </a:buClr>
              <a:buSzPts val="2590"/>
              <a:buFont typeface="Wingdings" panose="05000000000000000000" pitchFamily="2" charset="2"/>
              <a:buChar char="§"/>
            </a:pPr>
            <a:r>
              <a:rPr lang="sv-SE" sz="2590" dirty="0"/>
              <a:t>Pouvoir</a:t>
            </a:r>
            <a:endParaRPr dirty="0"/>
          </a:p>
          <a:p>
            <a:pPr lvl="0" indent="-457200" algn="r" rtl="0">
              <a:lnSpc>
                <a:spcPct val="70000"/>
              </a:lnSpc>
              <a:spcBef>
                <a:spcPts val="1000"/>
              </a:spcBef>
              <a:spcAft>
                <a:spcPts val="0"/>
              </a:spcAft>
              <a:buClr>
                <a:srgbClr val="92D050"/>
              </a:buClr>
              <a:buSzPts val="2590"/>
              <a:buFont typeface="Wingdings" panose="05000000000000000000" pitchFamily="2" charset="2"/>
              <a:buChar char="§"/>
            </a:pPr>
            <a:r>
              <a:rPr lang="sv-SE" sz="2590" dirty="0"/>
              <a:t>Réputation et amusement</a:t>
            </a:r>
            <a:endParaRPr sz="2590" dirty="0"/>
          </a:p>
          <a:p>
            <a:pPr lvl="0" indent="-457200" algn="l" rtl="0">
              <a:lnSpc>
                <a:spcPct val="70000"/>
              </a:lnSpc>
              <a:spcBef>
                <a:spcPts val="1000"/>
              </a:spcBef>
              <a:spcAft>
                <a:spcPts val="0"/>
              </a:spcAft>
              <a:buClr>
                <a:srgbClr val="92D050"/>
              </a:buClr>
              <a:buSzPts val="2590"/>
              <a:buFont typeface="Wingdings" panose="05000000000000000000" pitchFamily="2" charset="2"/>
              <a:buChar char="§"/>
            </a:pPr>
            <a:endParaRPr sz="2590" dirty="0"/>
          </a:p>
        </p:txBody>
      </p:sp>
      <p:sp>
        <p:nvSpPr>
          <p:cNvPr id="4" name="Google Shape;171;p22"/>
          <p:cNvSpPr txBox="1"/>
          <p:nvPr/>
        </p:nvSpPr>
        <p:spPr>
          <a:xfrm>
            <a:off x="303836" y="137620"/>
            <a:ext cx="11342400" cy="5939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sv-SE" sz="3800" dirty="0" smtClean="0">
                <a:solidFill>
                  <a:srgbClr val="F05C2E"/>
                </a:solidFill>
                <a:latin typeface="Times New Roman" panose="02020603050405020304" pitchFamily="18" charset="0"/>
                <a:ea typeface="Calibri"/>
                <a:cs typeface="Times New Roman" panose="02020603050405020304" pitchFamily="18" charset="0"/>
                <a:sym typeface="Calibri"/>
              </a:rPr>
              <a:t>Qui essaye de nous tromper en ligne ?</a:t>
            </a:r>
            <a:endParaRPr sz="3800" dirty="0">
              <a:solidFill>
                <a:srgbClr val="F05C2E"/>
              </a:solidFill>
              <a:latin typeface="Times New Roman" panose="02020603050405020304" pitchFamily="18" charset="0"/>
              <a:ea typeface="Calibri"/>
              <a:cs typeface="Times New Roman" panose="02020603050405020304" pitchFamily="18" charset="0"/>
              <a:sym typeface="Calibri"/>
            </a:endParaRPr>
          </a:p>
        </p:txBody>
      </p:sp>
      <p:pic>
        <p:nvPicPr>
          <p:cNvPr id="5" name="Google Shape;90;p14"/>
          <p:cNvPicPr preferRelativeResize="0"/>
          <p:nvPr/>
        </p:nvPicPr>
        <p:blipFill rotWithShape="1">
          <a:blip r:embed="rId3">
            <a:alphaModFix/>
          </a:blip>
          <a:srcRect/>
          <a:stretch/>
        </p:blipFill>
        <p:spPr>
          <a:xfrm>
            <a:off x="10810345" y="137620"/>
            <a:ext cx="1135585" cy="11355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pic>
        <p:nvPicPr>
          <p:cNvPr id="196" name="Google Shape;196;p25"/>
          <p:cNvPicPr preferRelativeResize="0"/>
          <p:nvPr/>
        </p:nvPicPr>
        <p:blipFill rotWithShape="1">
          <a:blip r:embed="rId4">
            <a:alphaModFix/>
          </a:blip>
          <a:srcRect/>
          <a:stretch/>
        </p:blipFill>
        <p:spPr>
          <a:xfrm>
            <a:off x="9616235" y="1408288"/>
            <a:ext cx="2474944" cy="1686761"/>
          </a:xfrm>
          <a:prstGeom prst="rect">
            <a:avLst/>
          </a:prstGeom>
          <a:noFill/>
          <a:ln>
            <a:noFill/>
          </a:ln>
        </p:spPr>
      </p:pic>
      <p:pic>
        <p:nvPicPr>
          <p:cNvPr id="197" name="Google Shape;197;p25"/>
          <p:cNvPicPr preferRelativeResize="0"/>
          <p:nvPr/>
        </p:nvPicPr>
        <p:blipFill rotWithShape="1">
          <a:blip r:embed="rId5">
            <a:alphaModFix/>
          </a:blip>
          <a:srcRect/>
          <a:stretch/>
        </p:blipFill>
        <p:spPr>
          <a:xfrm>
            <a:off x="3933197" y="1212282"/>
            <a:ext cx="2219386" cy="1946063"/>
          </a:xfrm>
          <a:prstGeom prst="rect">
            <a:avLst/>
          </a:prstGeom>
          <a:noFill/>
          <a:ln>
            <a:noFill/>
          </a:ln>
        </p:spPr>
      </p:pic>
      <p:sp>
        <p:nvSpPr>
          <p:cNvPr id="198" name="Google Shape;198;p25"/>
          <p:cNvSpPr/>
          <p:nvPr/>
        </p:nvSpPr>
        <p:spPr>
          <a:xfrm>
            <a:off x="5653253" y="740282"/>
            <a:ext cx="459324" cy="361233"/>
          </a:xfrm>
          <a:prstGeom prst="ellipse">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3000" b="0" i="0" u="none" strike="noStrike" cap="none" dirty="0">
                <a:solidFill>
                  <a:schemeClr val="tx1"/>
                </a:solidFill>
                <a:latin typeface="Times New Roman" panose="02020603050405020304" pitchFamily="18" charset="0"/>
                <a:ea typeface="Calibri"/>
                <a:cs typeface="Times New Roman" panose="02020603050405020304" pitchFamily="18" charset="0"/>
                <a:sym typeface="Calibri"/>
              </a:rPr>
              <a:t>2</a:t>
            </a:r>
            <a:endParaRPr sz="3000" b="0" i="0" u="none" strike="noStrike" cap="none" dirty="0">
              <a:solidFill>
                <a:schemeClr val="tx1"/>
              </a:solidFill>
              <a:latin typeface="Times New Roman" panose="02020603050405020304" pitchFamily="18" charset="0"/>
              <a:cs typeface="Times New Roman" panose="02020603050405020304" pitchFamily="18" charset="0"/>
              <a:sym typeface="Arial"/>
            </a:endParaRPr>
          </a:p>
        </p:txBody>
      </p:sp>
      <p:sp>
        <p:nvSpPr>
          <p:cNvPr id="199" name="Google Shape;199;p25"/>
          <p:cNvSpPr/>
          <p:nvPr/>
        </p:nvSpPr>
        <p:spPr>
          <a:xfrm>
            <a:off x="11616841" y="1009538"/>
            <a:ext cx="459324" cy="361233"/>
          </a:xfrm>
          <a:prstGeom prst="ellipse">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3000" b="0" i="0" u="none" strike="noStrike" cap="none">
                <a:solidFill>
                  <a:schemeClr val="tx1"/>
                </a:solidFill>
                <a:latin typeface="Times New Roman" panose="02020603050405020304" pitchFamily="18" charset="0"/>
                <a:ea typeface="Calibri"/>
                <a:cs typeface="Times New Roman" panose="02020603050405020304" pitchFamily="18" charset="0"/>
                <a:sym typeface="Calibri"/>
              </a:rPr>
              <a:t>4</a:t>
            </a:r>
            <a:endParaRPr sz="3000" b="0" i="0" u="none" strike="noStrike" cap="none">
              <a:solidFill>
                <a:schemeClr val="tx1"/>
              </a:solidFill>
              <a:latin typeface="Times New Roman" panose="02020603050405020304" pitchFamily="18" charset="0"/>
              <a:cs typeface="Times New Roman" panose="02020603050405020304" pitchFamily="18" charset="0"/>
              <a:sym typeface="Arial"/>
            </a:endParaRPr>
          </a:p>
        </p:txBody>
      </p:sp>
      <p:pic>
        <p:nvPicPr>
          <p:cNvPr id="200" name="Google Shape;200;p25"/>
          <p:cNvPicPr preferRelativeResize="0"/>
          <p:nvPr/>
        </p:nvPicPr>
        <p:blipFill rotWithShape="1">
          <a:blip r:embed="rId6">
            <a:alphaModFix/>
          </a:blip>
          <a:srcRect/>
          <a:stretch/>
        </p:blipFill>
        <p:spPr>
          <a:xfrm>
            <a:off x="1123406" y="1308822"/>
            <a:ext cx="2059170" cy="1849952"/>
          </a:xfrm>
          <a:prstGeom prst="rect">
            <a:avLst/>
          </a:prstGeom>
          <a:noFill/>
          <a:ln>
            <a:noFill/>
          </a:ln>
        </p:spPr>
      </p:pic>
      <p:sp>
        <p:nvSpPr>
          <p:cNvPr id="201" name="Google Shape;201;p25"/>
          <p:cNvSpPr/>
          <p:nvPr/>
        </p:nvSpPr>
        <p:spPr>
          <a:xfrm>
            <a:off x="2482010" y="2631477"/>
            <a:ext cx="459409" cy="361335"/>
          </a:xfrm>
          <a:prstGeom prst="ellipse">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3000" b="0" i="0" u="none" strike="noStrike" cap="none">
                <a:solidFill>
                  <a:schemeClr val="tx1"/>
                </a:solidFill>
                <a:latin typeface="Times New Roman" panose="02020603050405020304" pitchFamily="18" charset="0"/>
                <a:ea typeface="Calibri"/>
                <a:cs typeface="Times New Roman" panose="02020603050405020304" pitchFamily="18" charset="0"/>
                <a:sym typeface="Calibri"/>
              </a:rPr>
              <a:t>1</a:t>
            </a:r>
            <a:endParaRPr sz="3000" b="0" i="0" u="none" strike="noStrike" cap="none">
              <a:solidFill>
                <a:schemeClr val="tx1"/>
              </a:solidFill>
              <a:latin typeface="Times New Roman" panose="02020603050405020304" pitchFamily="18" charset="0"/>
              <a:ea typeface="Calibri"/>
              <a:cs typeface="Times New Roman" panose="02020603050405020304" pitchFamily="18" charset="0"/>
              <a:sym typeface="Calibri"/>
            </a:endParaRPr>
          </a:p>
        </p:txBody>
      </p:sp>
      <p:pic>
        <p:nvPicPr>
          <p:cNvPr id="202" name="Google Shape;202;p25"/>
          <p:cNvPicPr preferRelativeResize="0"/>
          <p:nvPr/>
        </p:nvPicPr>
        <p:blipFill rotWithShape="1">
          <a:blip r:embed="rId7">
            <a:alphaModFix/>
          </a:blip>
          <a:srcRect/>
          <a:stretch/>
        </p:blipFill>
        <p:spPr>
          <a:xfrm>
            <a:off x="6758838" y="1199762"/>
            <a:ext cx="2219386" cy="1763915"/>
          </a:xfrm>
          <a:prstGeom prst="rect">
            <a:avLst/>
          </a:prstGeom>
          <a:noFill/>
          <a:ln>
            <a:noFill/>
          </a:ln>
        </p:spPr>
      </p:pic>
      <p:sp>
        <p:nvSpPr>
          <p:cNvPr id="203" name="Google Shape;203;p25"/>
          <p:cNvSpPr/>
          <p:nvPr/>
        </p:nvSpPr>
        <p:spPr>
          <a:xfrm>
            <a:off x="8569075" y="1161972"/>
            <a:ext cx="459409" cy="361335"/>
          </a:xfrm>
          <a:prstGeom prst="ellipse">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3000" b="0" i="0" u="none" strike="noStrike" cap="none">
                <a:solidFill>
                  <a:schemeClr val="tx1"/>
                </a:solidFill>
                <a:latin typeface="Times New Roman" panose="02020603050405020304" pitchFamily="18" charset="0"/>
                <a:ea typeface="Calibri"/>
                <a:cs typeface="Times New Roman" panose="02020603050405020304" pitchFamily="18" charset="0"/>
                <a:sym typeface="Calibri"/>
              </a:rPr>
              <a:t>3</a:t>
            </a:r>
            <a:endParaRPr sz="3000" b="0" i="0" u="none" strike="noStrike" cap="none">
              <a:solidFill>
                <a:schemeClr val="tx1"/>
              </a:solidFill>
              <a:latin typeface="Times New Roman" panose="02020603050405020304" pitchFamily="18" charset="0"/>
              <a:cs typeface="Times New Roman" panose="02020603050405020304" pitchFamily="18" charset="0"/>
              <a:sym typeface="Arial"/>
            </a:endParaRPr>
          </a:p>
        </p:txBody>
      </p:sp>
      <p:pic>
        <p:nvPicPr>
          <p:cNvPr id="204" name="Google Shape;204;p25"/>
          <p:cNvPicPr preferRelativeResize="0"/>
          <p:nvPr/>
        </p:nvPicPr>
        <p:blipFill rotWithShape="1">
          <a:blip r:embed="rId8">
            <a:alphaModFix/>
          </a:blip>
          <a:srcRect/>
          <a:stretch/>
        </p:blipFill>
        <p:spPr>
          <a:xfrm>
            <a:off x="6230204" y="3684703"/>
            <a:ext cx="3159522" cy="1606822"/>
          </a:xfrm>
          <a:prstGeom prst="rect">
            <a:avLst/>
          </a:prstGeom>
          <a:noFill/>
          <a:ln>
            <a:noFill/>
          </a:ln>
        </p:spPr>
      </p:pic>
      <p:sp>
        <p:nvSpPr>
          <p:cNvPr id="205" name="Google Shape;205;p25"/>
          <p:cNvSpPr/>
          <p:nvPr/>
        </p:nvSpPr>
        <p:spPr>
          <a:xfrm>
            <a:off x="8222560" y="4823337"/>
            <a:ext cx="459409" cy="361335"/>
          </a:xfrm>
          <a:prstGeom prst="ellipse">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3000" b="0" i="0" u="none" strike="noStrike" cap="none">
                <a:solidFill>
                  <a:schemeClr val="tx1"/>
                </a:solidFill>
                <a:latin typeface="Times New Roman" panose="02020603050405020304" pitchFamily="18" charset="0"/>
                <a:ea typeface="Calibri"/>
                <a:cs typeface="Times New Roman" panose="02020603050405020304" pitchFamily="18" charset="0"/>
                <a:sym typeface="Calibri"/>
              </a:rPr>
              <a:t>6</a:t>
            </a:r>
            <a:endParaRPr sz="3000" b="0" i="0" u="none" strike="noStrike" cap="none">
              <a:solidFill>
                <a:schemeClr val="tx1"/>
              </a:solidFill>
              <a:latin typeface="Times New Roman" panose="02020603050405020304" pitchFamily="18" charset="0"/>
              <a:cs typeface="Times New Roman" panose="02020603050405020304" pitchFamily="18" charset="0"/>
              <a:sym typeface="Arial"/>
            </a:endParaRPr>
          </a:p>
        </p:txBody>
      </p:sp>
      <p:pic>
        <p:nvPicPr>
          <p:cNvPr id="206" name="Google Shape;206;p25"/>
          <p:cNvPicPr preferRelativeResize="0"/>
          <p:nvPr/>
        </p:nvPicPr>
        <p:blipFill rotWithShape="1">
          <a:blip r:embed="rId9">
            <a:alphaModFix/>
          </a:blip>
          <a:srcRect/>
          <a:stretch/>
        </p:blipFill>
        <p:spPr>
          <a:xfrm>
            <a:off x="9680043" y="5231317"/>
            <a:ext cx="2142437" cy="1606822"/>
          </a:xfrm>
          <a:prstGeom prst="rect">
            <a:avLst/>
          </a:prstGeom>
          <a:noFill/>
          <a:ln>
            <a:noFill/>
          </a:ln>
        </p:spPr>
      </p:pic>
      <p:sp>
        <p:nvSpPr>
          <p:cNvPr id="207" name="Google Shape;207;p25"/>
          <p:cNvSpPr/>
          <p:nvPr/>
        </p:nvSpPr>
        <p:spPr>
          <a:xfrm>
            <a:off x="11355788" y="5189153"/>
            <a:ext cx="459409" cy="361335"/>
          </a:xfrm>
          <a:prstGeom prst="ellipse">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3000" b="0" i="0" u="none" strike="noStrike" cap="none">
                <a:solidFill>
                  <a:schemeClr val="tx1"/>
                </a:solidFill>
                <a:latin typeface="Times New Roman" panose="02020603050405020304" pitchFamily="18" charset="0"/>
                <a:ea typeface="Calibri"/>
                <a:cs typeface="Times New Roman" panose="02020603050405020304" pitchFamily="18" charset="0"/>
                <a:sym typeface="Calibri"/>
              </a:rPr>
              <a:t>7</a:t>
            </a:r>
            <a:endParaRPr sz="3000" b="0" i="0" u="none" strike="noStrike" cap="none">
              <a:solidFill>
                <a:schemeClr val="tx1"/>
              </a:solidFill>
              <a:latin typeface="Times New Roman" panose="02020603050405020304" pitchFamily="18" charset="0"/>
              <a:cs typeface="Times New Roman" panose="02020603050405020304" pitchFamily="18" charset="0"/>
              <a:sym typeface="Arial"/>
            </a:endParaRPr>
          </a:p>
        </p:txBody>
      </p:sp>
      <p:pic>
        <p:nvPicPr>
          <p:cNvPr id="208" name="Google Shape;208;p25"/>
          <p:cNvPicPr preferRelativeResize="0"/>
          <p:nvPr/>
        </p:nvPicPr>
        <p:blipFill rotWithShape="1">
          <a:blip r:embed="rId10">
            <a:alphaModFix/>
          </a:blip>
          <a:srcRect/>
          <a:stretch/>
        </p:blipFill>
        <p:spPr>
          <a:xfrm>
            <a:off x="2897691" y="4891471"/>
            <a:ext cx="3291364" cy="1849953"/>
          </a:xfrm>
          <a:prstGeom prst="rect">
            <a:avLst/>
          </a:prstGeom>
          <a:noFill/>
          <a:ln>
            <a:noFill/>
          </a:ln>
        </p:spPr>
      </p:pic>
      <p:pic>
        <p:nvPicPr>
          <p:cNvPr id="209" name="Google Shape;209;p25"/>
          <p:cNvPicPr preferRelativeResize="0"/>
          <p:nvPr/>
        </p:nvPicPr>
        <p:blipFill rotWithShape="1">
          <a:blip r:embed="rId11">
            <a:alphaModFix/>
          </a:blip>
          <a:srcRect/>
          <a:stretch/>
        </p:blipFill>
        <p:spPr>
          <a:xfrm>
            <a:off x="1384617" y="3955360"/>
            <a:ext cx="2856582" cy="1606828"/>
          </a:xfrm>
          <a:prstGeom prst="rect">
            <a:avLst/>
          </a:prstGeom>
          <a:noFill/>
          <a:ln>
            <a:noFill/>
          </a:ln>
        </p:spPr>
      </p:pic>
      <p:sp>
        <p:nvSpPr>
          <p:cNvPr id="210" name="Google Shape;210;p25"/>
          <p:cNvSpPr/>
          <p:nvPr/>
        </p:nvSpPr>
        <p:spPr>
          <a:xfrm>
            <a:off x="902607" y="4231496"/>
            <a:ext cx="459409" cy="361335"/>
          </a:xfrm>
          <a:prstGeom prst="ellipse">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3000" b="0" i="0" u="none" strike="noStrike" cap="none">
                <a:solidFill>
                  <a:schemeClr val="tx1"/>
                </a:solidFill>
                <a:latin typeface="Times New Roman" panose="02020603050405020304" pitchFamily="18" charset="0"/>
                <a:ea typeface="Calibri"/>
                <a:cs typeface="Times New Roman" panose="02020603050405020304" pitchFamily="18" charset="0"/>
                <a:sym typeface="Calibri"/>
              </a:rPr>
              <a:t>5</a:t>
            </a:r>
            <a:endParaRPr sz="3000" b="0" i="0" u="none" strike="noStrike" cap="none">
              <a:solidFill>
                <a:schemeClr val="tx1"/>
              </a:solidFill>
              <a:latin typeface="Times New Roman" panose="02020603050405020304" pitchFamily="18" charset="0"/>
              <a:ea typeface="Calibri"/>
              <a:cs typeface="Times New Roman" panose="02020603050405020304" pitchFamily="18" charset="0"/>
              <a:sym typeface="Calibri"/>
            </a:endParaRPr>
          </a:p>
        </p:txBody>
      </p:sp>
      <p:sp>
        <p:nvSpPr>
          <p:cNvPr id="211" name="Google Shape;211;p25"/>
          <p:cNvSpPr/>
          <p:nvPr/>
        </p:nvSpPr>
        <p:spPr>
          <a:xfrm>
            <a:off x="1970017" y="6380087"/>
            <a:ext cx="459409" cy="361335"/>
          </a:xfrm>
          <a:prstGeom prst="ellipse">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3000" b="0" i="0" u="none" strike="noStrike" cap="none">
                <a:solidFill>
                  <a:schemeClr val="tx1"/>
                </a:solidFill>
                <a:latin typeface="Times New Roman" panose="02020603050405020304" pitchFamily="18" charset="0"/>
                <a:ea typeface="Calibri"/>
                <a:cs typeface="Times New Roman" panose="02020603050405020304" pitchFamily="18" charset="0"/>
                <a:sym typeface="Calibri"/>
              </a:rPr>
              <a:t>8</a:t>
            </a:r>
            <a:endParaRPr sz="3000" b="0" i="0" u="none" strike="noStrike" cap="none">
              <a:solidFill>
                <a:schemeClr val="tx1"/>
              </a:solidFill>
              <a:latin typeface="Times New Roman" panose="02020603050405020304" pitchFamily="18" charset="0"/>
              <a:cs typeface="Times New Roman" panose="02020603050405020304" pitchFamily="18" charset="0"/>
              <a:sym typeface="Arial"/>
            </a:endParaRPr>
          </a:p>
        </p:txBody>
      </p:sp>
      <p:pic>
        <p:nvPicPr>
          <p:cNvPr id="19" name="Google Shape;200;p25"/>
          <p:cNvPicPr preferRelativeResize="0"/>
          <p:nvPr/>
        </p:nvPicPr>
        <p:blipFill rotWithShape="1">
          <a:blip r:embed="rId6">
            <a:alphaModFix/>
          </a:blip>
          <a:srcRect/>
          <a:stretch/>
        </p:blipFill>
        <p:spPr>
          <a:xfrm>
            <a:off x="1123406" y="1245098"/>
            <a:ext cx="2059170" cy="1849952"/>
          </a:xfrm>
          <a:prstGeom prst="rect">
            <a:avLst/>
          </a:prstGeom>
          <a:noFill/>
          <a:ln>
            <a:noFill/>
          </a:ln>
        </p:spPr>
      </p:pic>
      <p:sp>
        <p:nvSpPr>
          <p:cNvPr id="2" name="Rectangle 1"/>
          <p:cNvSpPr/>
          <p:nvPr/>
        </p:nvSpPr>
        <p:spPr>
          <a:xfrm>
            <a:off x="5355030" y="3351055"/>
            <a:ext cx="2203870" cy="1938992"/>
          </a:xfrm>
          <a:prstGeom prst="rect">
            <a:avLst/>
          </a:prstGeom>
        </p:spPr>
        <p:txBody>
          <a:bodyPr wrap="square">
            <a:spAutoFit/>
          </a:bodyPr>
          <a:lstStyle/>
          <a:p>
            <a:pPr lvl="0">
              <a:buSzPts val="3200"/>
            </a:pPr>
            <a:r>
              <a:rPr lang="fr-FR" sz="3000" dirty="0">
                <a:solidFill>
                  <a:schemeClr val="tx1"/>
                </a:solidFill>
                <a:latin typeface="Times New Roman" panose="02020603050405020304" pitchFamily="18" charset="0"/>
                <a:ea typeface="Calibri"/>
                <a:cs typeface="Times New Roman" panose="02020603050405020304" pitchFamily="18" charset="0"/>
                <a:sym typeface="Calibri"/>
              </a:rPr>
              <a:t>Qui essaye de nous tromper en ligne ?</a:t>
            </a:r>
          </a:p>
        </p:txBody>
      </p:sp>
      <p:sp>
        <p:nvSpPr>
          <p:cNvPr id="22" name="Google Shape;201;p25"/>
          <p:cNvSpPr/>
          <p:nvPr/>
        </p:nvSpPr>
        <p:spPr>
          <a:xfrm>
            <a:off x="2331520" y="2513113"/>
            <a:ext cx="609900" cy="479700"/>
          </a:xfrm>
          <a:prstGeom prst="ellipse">
            <a:avLst/>
          </a:prstGeom>
          <a:solidFill>
            <a:schemeClr val="accent2"/>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3000" b="0" i="0" u="none" strike="noStrike" cap="none" dirty="0">
                <a:solidFill>
                  <a:schemeClr val="tx1"/>
                </a:solidFill>
                <a:latin typeface="Times New Roman" panose="02020603050405020304" pitchFamily="18" charset="0"/>
                <a:ea typeface="Calibri"/>
                <a:cs typeface="Times New Roman" panose="02020603050405020304" pitchFamily="18" charset="0"/>
                <a:sym typeface="Calibri"/>
              </a:rPr>
              <a:t>1</a:t>
            </a:r>
            <a:endParaRPr sz="3000" b="0" i="0" u="none" strike="noStrike" cap="none" dirty="0">
              <a:solidFill>
                <a:schemeClr val="tx1"/>
              </a:solidFill>
              <a:latin typeface="Times New Roman" panose="02020603050405020304" pitchFamily="18" charset="0"/>
              <a:ea typeface="Calibri"/>
              <a:cs typeface="Times New Roman" panose="02020603050405020304" pitchFamily="18" charset="0"/>
              <a:sym typeface="Calibri"/>
            </a:endParaRPr>
          </a:p>
        </p:txBody>
      </p:sp>
      <p:sp>
        <p:nvSpPr>
          <p:cNvPr id="4" name="Rectangle 3"/>
          <p:cNvSpPr/>
          <p:nvPr/>
        </p:nvSpPr>
        <p:spPr>
          <a:xfrm>
            <a:off x="85934" y="114765"/>
            <a:ext cx="5543505" cy="553998"/>
          </a:xfrm>
          <a:prstGeom prst="rect">
            <a:avLst/>
          </a:prstGeom>
        </p:spPr>
        <p:txBody>
          <a:bodyPr wrap="none">
            <a:spAutoFit/>
          </a:bodyPr>
          <a:lstStyle/>
          <a:p>
            <a:r>
              <a:rPr lang="sv-SE" sz="3000" dirty="0">
                <a:solidFill>
                  <a:srgbClr val="DF5C2E"/>
                </a:solidFill>
                <a:latin typeface="Times New Roman" panose="02020603050405020304" pitchFamily="18" charset="0"/>
                <a:cs typeface="Times New Roman" panose="02020603050405020304" pitchFamily="18" charset="0"/>
              </a:rPr>
              <a:t>D</a:t>
            </a:r>
            <a:r>
              <a:rPr lang="sv-SE" sz="3000" dirty="0" smtClean="0">
                <a:solidFill>
                  <a:srgbClr val="DF5C2E"/>
                </a:solidFill>
                <a:latin typeface="Times New Roman" panose="02020603050405020304" pitchFamily="18" charset="0"/>
                <a:cs typeface="Times New Roman" panose="02020603050405020304" pitchFamily="18" charset="0"/>
              </a:rPr>
              <a:t>ifférents </a:t>
            </a:r>
            <a:r>
              <a:rPr lang="sv-SE" sz="3000" dirty="0">
                <a:solidFill>
                  <a:srgbClr val="DF5C2E"/>
                </a:solidFill>
                <a:latin typeface="Times New Roman" panose="02020603050405020304" pitchFamily="18" charset="0"/>
                <a:cs typeface="Times New Roman" panose="02020603050405020304" pitchFamily="18" charset="0"/>
              </a:rPr>
              <a:t>types de désinformation</a:t>
            </a:r>
            <a:endParaRPr lang="fr-FR" sz="3000" dirty="0">
              <a:solidFill>
                <a:srgbClr val="DF5C2E"/>
              </a:solidFill>
              <a:latin typeface="Times New Roman" panose="02020603050405020304" pitchFamily="18" charset="0"/>
              <a:cs typeface="Times New Roman" panose="02020603050405020304" pitchFamily="18" charset="0"/>
            </a:endParaRPr>
          </a:p>
        </p:txBody>
      </p:sp>
      <p:pic>
        <p:nvPicPr>
          <p:cNvPr id="24" name="Google Shape;90;p14"/>
          <p:cNvPicPr preferRelativeResize="0"/>
          <p:nvPr/>
        </p:nvPicPr>
        <p:blipFill rotWithShape="1">
          <a:blip r:embed="rId12">
            <a:alphaModFix/>
          </a:blip>
          <a:srcRect/>
          <a:stretch/>
        </p:blipFill>
        <p:spPr>
          <a:xfrm>
            <a:off x="10810345" y="137620"/>
            <a:ext cx="1135585" cy="1135585"/>
          </a:xfrm>
          <a:prstGeom prst="rect">
            <a:avLst/>
          </a:prstGeom>
          <a:noFill/>
          <a:ln>
            <a:noFill/>
          </a:ln>
        </p:spPr>
      </p:pic>
    </p:spTree>
    <p:extLst>
      <p:ext uri="{BB962C8B-B14F-4D97-AF65-F5344CB8AC3E}">
        <p14:creationId xmlns:p14="http://schemas.microsoft.com/office/powerpoint/2010/main" val="2272402636"/>
      </p:ext>
    </p:extLst>
  </p:cSld>
  <p:clrMapOvr>
    <a:overrideClrMapping bg1="lt1" tx1="dk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934" y="114765"/>
            <a:ext cx="9749785" cy="1292662"/>
          </a:xfrm>
          <a:prstGeom prst="rect">
            <a:avLst/>
          </a:prstGeom>
        </p:spPr>
        <p:txBody>
          <a:bodyPr wrap="none">
            <a:spAutoFit/>
          </a:bodyPr>
          <a:lstStyle/>
          <a:p>
            <a:r>
              <a:rPr lang="sv-SE" sz="3900" dirty="0" smtClean="0">
                <a:solidFill>
                  <a:srgbClr val="DF5C2E"/>
                </a:solidFill>
                <a:latin typeface="Times New Roman" panose="02020603050405020304" pitchFamily="18" charset="0"/>
                <a:cs typeface="Times New Roman" panose="02020603050405020304" pitchFamily="18" charset="0"/>
              </a:rPr>
              <a:t>Identifiez les différents types de désinformation</a:t>
            </a:r>
            <a:br>
              <a:rPr lang="sv-SE" sz="3900" dirty="0" smtClean="0">
                <a:solidFill>
                  <a:srgbClr val="DF5C2E"/>
                </a:solidFill>
                <a:latin typeface="Times New Roman" panose="02020603050405020304" pitchFamily="18" charset="0"/>
                <a:cs typeface="Times New Roman" panose="02020603050405020304" pitchFamily="18" charset="0"/>
              </a:rPr>
            </a:br>
            <a:r>
              <a:rPr lang="sv-SE" sz="3900" dirty="0" smtClean="0">
                <a:solidFill>
                  <a:srgbClr val="DF5C2E"/>
                </a:solidFill>
                <a:latin typeface="Times New Roman" panose="02020603050405020304" pitchFamily="18" charset="0"/>
                <a:cs typeface="Times New Roman" panose="02020603050405020304" pitchFamily="18" charset="0"/>
              </a:rPr>
              <a:t>en petits groupes</a:t>
            </a:r>
            <a:endParaRPr lang="fr-FR" sz="3900" dirty="0">
              <a:solidFill>
                <a:srgbClr val="DF5C2E"/>
              </a:solidFill>
              <a:latin typeface="Times New Roman" panose="02020603050405020304" pitchFamily="18" charset="0"/>
              <a:cs typeface="Times New Roman" panose="02020603050405020304" pitchFamily="18" charset="0"/>
            </a:endParaRPr>
          </a:p>
        </p:txBody>
      </p:sp>
      <p:pic>
        <p:nvPicPr>
          <p:cNvPr id="4" name="Google Shape;90;p14"/>
          <p:cNvPicPr preferRelativeResize="0"/>
          <p:nvPr/>
        </p:nvPicPr>
        <p:blipFill rotWithShape="1">
          <a:blip r:embed="rId2">
            <a:alphaModFix/>
          </a:blip>
          <a:srcRect/>
          <a:stretch/>
        </p:blipFill>
        <p:spPr>
          <a:xfrm>
            <a:off x="10810345" y="137620"/>
            <a:ext cx="1135585" cy="1135585"/>
          </a:xfrm>
          <a:prstGeom prst="rect">
            <a:avLst/>
          </a:prstGeom>
          <a:noFill/>
          <a:ln>
            <a:noFill/>
          </a:ln>
        </p:spPr>
      </p:pic>
      <p:sp>
        <p:nvSpPr>
          <p:cNvPr id="5" name="Google Shape;217;p26"/>
          <p:cNvSpPr txBox="1">
            <a:spLocks/>
          </p:cNvSpPr>
          <p:nvPr/>
        </p:nvSpPr>
        <p:spPr>
          <a:xfrm>
            <a:off x="1" y="1638965"/>
            <a:ext cx="6126480" cy="4750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buClr>
                <a:schemeClr val="dk1"/>
              </a:buClr>
              <a:buSzPts val="1960"/>
            </a:pPr>
            <a:r>
              <a:rPr lang="fr-FR" sz="2300" dirty="0" err="1" smtClean="0">
                <a:latin typeface="Calibri" panose="020F0502020204030204" pitchFamily="34" charset="0"/>
                <a:cs typeface="Calibri" panose="020F0502020204030204" pitchFamily="34" charset="0"/>
              </a:rPr>
              <a:t>Asssociez</a:t>
            </a:r>
            <a:r>
              <a:rPr lang="fr-FR" sz="2300" dirty="0" smtClean="0">
                <a:latin typeface="Calibri" panose="020F0502020204030204" pitchFamily="34" charset="0"/>
                <a:cs typeface="Calibri" panose="020F0502020204030204" pitchFamily="34" charset="0"/>
              </a:rPr>
              <a:t> A-F avec 1-8.</a:t>
            </a:r>
          </a:p>
          <a:p>
            <a:pPr marL="457200" lvl="1">
              <a:buClr>
                <a:srgbClr val="FF0000"/>
              </a:buClr>
              <a:buSzPts val="1820"/>
            </a:pPr>
            <a:r>
              <a:rPr lang="fr-FR" sz="2300" dirty="0" smtClean="0">
                <a:solidFill>
                  <a:srgbClr val="FF0000"/>
                </a:solidFill>
                <a:latin typeface="Calibri" panose="020F0502020204030204" pitchFamily="34" charset="0"/>
                <a:cs typeface="Calibri" panose="020F0502020204030204" pitchFamily="34" charset="0"/>
              </a:rPr>
              <a:t>A. </a:t>
            </a:r>
            <a:r>
              <a:rPr lang="fr-FR" sz="2300" dirty="0" smtClean="0">
                <a:latin typeface="Calibri" panose="020F0502020204030204" pitchFamily="34" charset="0"/>
                <a:cs typeface="Calibri" panose="020F0502020204030204" pitchFamily="34" charset="0"/>
              </a:rPr>
              <a:t>Sites viraux – pièges à clics pour gagner de l’argent, utilisation des termes ”choquant” ”étonnant” ”potins”</a:t>
            </a:r>
          </a:p>
          <a:p>
            <a:pPr marL="457200" lvl="1">
              <a:buClr>
                <a:srgbClr val="FF0000"/>
              </a:buClr>
              <a:buSzPts val="1820"/>
            </a:pPr>
            <a:r>
              <a:rPr lang="fr-FR" sz="2300" dirty="0" smtClean="0">
                <a:solidFill>
                  <a:srgbClr val="FF0000"/>
                </a:solidFill>
                <a:latin typeface="Calibri" panose="020F0502020204030204" pitchFamily="34" charset="0"/>
                <a:cs typeface="Calibri" panose="020F0502020204030204" pitchFamily="34" charset="0"/>
              </a:rPr>
              <a:t>B. </a:t>
            </a:r>
            <a:r>
              <a:rPr lang="fr-FR" sz="2300" dirty="0" smtClean="0">
                <a:latin typeface="Calibri" panose="020F0502020204030204" pitchFamily="34" charset="0"/>
                <a:cs typeface="Calibri" panose="020F0502020204030204" pitchFamily="34" charset="0"/>
              </a:rPr>
              <a:t>Sites web satiriques – pour des commentaires amusants ou intelligents</a:t>
            </a:r>
          </a:p>
          <a:p>
            <a:pPr marL="457200" lvl="1">
              <a:buClr>
                <a:srgbClr val="FF0000"/>
              </a:buClr>
              <a:buSzPts val="1820"/>
            </a:pPr>
            <a:r>
              <a:rPr lang="fr-FR" sz="2300" dirty="0" smtClean="0">
                <a:solidFill>
                  <a:srgbClr val="FF0000"/>
                </a:solidFill>
                <a:latin typeface="Calibri" panose="020F0502020204030204" pitchFamily="34" charset="0"/>
                <a:cs typeface="Calibri" panose="020F0502020204030204" pitchFamily="34" charset="0"/>
              </a:rPr>
              <a:t>C. </a:t>
            </a:r>
            <a:r>
              <a:rPr lang="fr-FR" sz="2300" dirty="0" smtClean="0">
                <a:latin typeface="Calibri" panose="020F0502020204030204" pitchFamily="34" charset="0"/>
                <a:cs typeface="Calibri" panose="020F0502020204030204" pitchFamily="34" charset="0"/>
              </a:rPr>
              <a:t>Arnaqueurs – essayent de voler votre argent ou votre identité </a:t>
            </a:r>
          </a:p>
          <a:p>
            <a:pPr marL="457200" lvl="1">
              <a:buClr>
                <a:srgbClr val="FF0000"/>
              </a:buClr>
              <a:buSzPts val="1820"/>
            </a:pPr>
            <a:r>
              <a:rPr lang="fr-FR" sz="2300" dirty="0" smtClean="0">
                <a:solidFill>
                  <a:srgbClr val="FF0000"/>
                </a:solidFill>
                <a:latin typeface="Calibri" panose="020F0502020204030204" pitchFamily="34" charset="0"/>
                <a:cs typeface="Calibri" panose="020F0502020204030204" pitchFamily="34" charset="0"/>
              </a:rPr>
              <a:t>D. </a:t>
            </a:r>
            <a:r>
              <a:rPr lang="fr-FR" sz="2300" dirty="0" smtClean="0">
                <a:latin typeface="Calibri" panose="020F0502020204030204" pitchFamily="34" charset="0"/>
                <a:cs typeface="Calibri" panose="020F0502020204030204" pitchFamily="34" charset="0"/>
              </a:rPr>
              <a:t>Acteurs idéologiques – propagandes d’une vision du monde biaisée</a:t>
            </a:r>
          </a:p>
          <a:p>
            <a:pPr marL="457200" lvl="1">
              <a:buClr>
                <a:srgbClr val="FF0000"/>
              </a:buClr>
              <a:buSzPts val="1820"/>
            </a:pPr>
            <a:r>
              <a:rPr lang="fr-FR" sz="2300" dirty="0" smtClean="0">
                <a:solidFill>
                  <a:srgbClr val="FF0000"/>
                </a:solidFill>
                <a:latin typeface="Calibri" panose="020F0502020204030204" pitchFamily="34" charset="0"/>
                <a:cs typeface="Calibri" panose="020F0502020204030204" pitchFamily="34" charset="0"/>
              </a:rPr>
              <a:t>E. </a:t>
            </a:r>
            <a:r>
              <a:rPr lang="fr-FR" sz="2300" dirty="0" smtClean="0">
                <a:latin typeface="Calibri" panose="020F0502020204030204" pitchFamily="34" charset="0"/>
                <a:cs typeface="Calibri" panose="020F0502020204030204" pitchFamily="34" charset="0"/>
              </a:rPr>
              <a:t>Acteurs étrangers – trolls et désordres de l’information</a:t>
            </a:r>
          </a:p>
          <a:p>
            <a:pPr marL="457200" lvl="1">
              <a:buClr>
                <a:srgbClr val="FF0000"/>
              </a:buClr>
              <a:buSzPts val="1820"/>
            </a:pPr>
            <a:r>
              <a:rPr lang="fr-FR" sz="2300" dirty="0" smtClean="0">
                <a:solidFill>
                  <a:srgbClr val="FF0000"/>
                </a:solidFill>
                <a:latin typeface="Calibri" panose="020F0502020204030204" pitchFamily="34" charset="0"/>
                <a:cs typeface="Calibri" panose="020F0502020204030204" pitchFamily="34" charset="0"/>
              </a:rPr>
              <a:t>F. </a:t>
            </a:r>
            <a:r>
              <a:rPr lang="fr-FR" sz="2300" dirty="0" smtClean="0">
                <a:latin typeface="Calibri" panose="020F0502020204030204" pitchFamily="34" charset="0"/>
                <a:cs typeface="Calibri" panose="020F0502020204030204" pitchFamily="34" charset="0"/>
              </a:rPr>
              <a:t>Personnes ordinaires – partager sans se soucier du reste </a:t>
            </a:r>
          </a:p>
          <a:p>
            <a:pPr marL="514350" indent="-514350">
              <a:spcBef>
                <a:spcPts val="1000"/>
              </a:spcBef>
              <a:buClr>
                <a:schemeClr val="dk1"/>
              </a:buClr>
              <a:buSzPts val="1960"/>
              <a:buFont typeface="Calibri"/>
              <a:buAutoNum type="arabicPeriod"/>
            </a:pPr>
            <a:endParaRPr lang="fr-FR" sz="2300" dirty="0">
              <a:latin typeface="Calibri" panose="020F0502020204030204" pitchFamily="34" charset="0"/>
              <a:cs typeface="Calibri" panose="020F0502020204030204" pitchFamily="34" charset="0"/>
            </a:endParaRPr>
          </a:p>
        </p:txBody>
      </p:sp>
      <p:pic>
        <p:nvPicPr>
          <p:cNvPr id="6" name="Google Shape;218;p26"/>
          <p:cNvPicPr preferRelativeResize="0"/>
          <p:nvPr/>
        </p:nvPicPr>
        <p:blipFill rotWithShape="1">
          <a:blip r:embed="rId3">
            <a:alphaModFix/>
          </a:blip>
          <a:srcRect/>
          <a:stretch/>
        </p:blipFill>
        <p:spPr>
          <a:xfrm>
            <a:off x="6373000" y="2401652"/>
            <a:ext cx="5819000" cy="3225426"/>
          </a:xfrm>
          <a:prstGeom prst="rect">
            <a:avLst/>
          </a:prstGeom>
          <a:noFill/>
          <a:ln>
            <a:noFill/>
          </a:ln>
        </p:spPr>
      </p:pic>
    </p:spTree>
    <p:extLst>
      <p:ext uri="{BB962C8B-B14F-4D97-AF65-F5344CB8AC3E}">
        <p14:creationId xmlns:p14="http://schemas.microsoft.com/office/powerpoint/2010/main" val="193881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p26"/>
          <p:cNvSpPr txBox="1">
            <a:spLocks noGrp="1"/>
          </p:cNvSpPr>
          <p:nvPr>
            <p:ph type="body" idx="1"/>
          </p:nvPr>
        </p:nvSpPr>
        <p:spPr>
          <a:xfrm>
            <a:off x="838200" y="2107200"/>
            <a:ext cx="5181600" cy="4750800"/>
          </a:xfrm>
          <a:prstGeom prst="rect">
            <a:avLst/>
          </a:prstGeom>
          <a:noFill/>
          <a:ln>
            <a:noFill/>
          </a:ln>
        </p:spPr>
        <p:txBody>
          <a:bodyPr spcFirstLastPara="1" wrap="square" lIns="91425" tIns="45700" rIns="91425" bIns="45700" anchor="t" anchorCtr="0">
            <a:noAutofit/>
          </a:bodyPr>
          <a:lstStyle/>
          <a:p>
            <a:pPr marL="514350" lvl="0" indent="-514350" algn="l" rtl="0">
              <a:lnSpc>
                <a:spcPct val="100000"/>
              </a:lnSpc>
              <a:spcBef>
                <a:spcPts val="1000"/>
              </a:spcBef>
              <a:spcAft>
                <a:spcPts val="0"/>
              </a:spcAft>
              <a:buClr>
                <a:srgbClr val="92D050"/>
              </a:buClr>
              <a:buSzPts val="1960"/>
              <a:buFont typeface="+mj-lt"/>
              <a:buAutoNum type="arabicPeriod"/>
            </a:pPr>
            <a:r>
              <a:rPr lang="sv-SE" dirty="0" smtClean="0"/>
              <a:t>Classez  </a:t>
            </a:r>
            <a:r>
              <a:rPr lang="sv-SE" dirty="0"/>
              <a:t>les éléments du plus nuisible au moins </a:t>
            </a:r>
            <a:r>
              <a:rPr lang="sv-SE" dirty="0" smtClean="0"/>
              <a:t>nuisible</a:t>
            </a:r>
          </a:p>
          <a:p>
            <a:pPr marL="514350" lvl="0" indent="-514350" algn="l" rtl="0">
              <a:lnSpc>
                <a:spcPct val="100000"/>
              </a:lnSpc>
              <a:spcBef>
                <a:spcPts val="1000"/>
              </a:spcBef>
              <a:spcAft>
                <a:spcPts val="0"/>
              </a:spcAft>
              <a:buClr>
                <a:srgbClr val="92D050"/>
              </a:buClr>
              <a:buSzPts val="1960"/>
              <a:buFont typeface="+mj-lt"/>
              <a:buAutoNum type="arabicPeriod"/>
            </a:pPr>
            <a:endParaRPr dirty="0"/>
          </a:p>
          <a:p>
            <a:pPr marL="514350" lvl="0" indent="-514350">
              <a:lnSpc>
                <a:spcPct val="100000"/>
              </a:lnSpc>
              <a:spcBef>
                <a:spcPts val="0"/>
              </a:spcBef>
              <a:buClr>
                <a:srgbClr val="92D050"/>
              </a:buClr>
              <a:buSzPts val="1960"/>
              <a:buFont typeface="+mj-lt"/>
              <a:buAutoNum type="arabicPeriod"/>
            </a:pPr>
            <a:r>
              <a:rPr lang="sv-SE" dirty="0" smtClean="0"/>
              <a:t>En quoi certaines </a:t>
            </a:r>
            <a:r>
              <a:rPr lang="sv-SE" dirty="0"/>
              <a:t>informations trompeuses </a:t>
            </a:r>
            <a:r>
              <a:rPr lang="sv-SE" dirty="0" smtClean="0"/>
              <a:t>sont-elles </a:t>
            </a:r>
            <a:r>
              <a:rPr lang="sv-SE" dirty="0"/>
              <a:t>plus nuisibles que </a:t>
            </a:r>
            <a:r>
              <a:rPr lang="sv-SE" dirty="0" smtClean="0"/>
              <a:t>d’autres</a:t>
            </a:r>
            <a:r>
              <a:rPr lang="fr-FR" dirty="0" smtClean="0"/>
              <a:t> </a:t>
            </a:r>
            <a:r>
              <a:rPr lang="fr-FR" dirty="0" smtClean="0"/>
              <a:t>?</a:t>
            </a:r>
            <a:endParaRPr lang="fr-FR" dirty="0"/>
          </a:p>
          <a:p>
            <a:pPr marL="514350" lvl="0" indent="-514350" algn="l" rtl="0">
              <a:lnSpc>
                <a:spcPct val="70000"/>
              </a:lnSpc>
              <a:spcBef>
                <a:spcPts val="1000"/>
              </a:spcBef>
              <a:spcAft>
                <a:spcPts val="0"/>
              </a:spcAft>
              <a:buClr>
                <a:schemeClr val="dk1"/>
              </a:buClr>
              <a:buSzPts val="1960"/>
              <a:buFont typeface="Calibri"/>
              <a:buAutoNum type="arabicPeriod"/>
            </a:pPr>
            <a:endParaRPr sz="1960" dirty="0"/>
          </a:p>
        </p:txBody>
      </p:sp>
      <p:pic>
        <p:nvPicPr>
          <p:cNvPr id="218" name="Google Shape;218;p26"/>
          <p:cNvPicPr preferRelativeResize="0"/>
          <p:nvPr/>
        </p:nvPicPr>
        <p:blipFill rotWithShape="1">
          <a:blip r:embed="rId3">
            <a:alphaModFix/>
          </a:blip>
          <a:srcRect/>
          <a:stretch/>
        </p:blipFill>
        <p:spPr>
          <a:xfrm>
            <a:off x="6158300" y="1890249"/>
            <a:ext cx="5819000" cy="3225426"/>
          </a:xfrm>
          <a:prstGeom prst="rect">
            <a:avLst/>
          </a:prstGeom>
          <a:noFill/>
          <a:ln>
            <a:noFill/>
          </a:ln>
        </p:spPr>
      </p:pic>
      <p:sp>
        <p:nvSpPr>
          <p:cNvPr id="2" name="Titre 1"/>
          <p:cNvSpPr>
            <a:spLocks noGrp="1"/>
          </p:cNvSpPr>
          <p:nvPr>
            <p:ph type="title"/>
          </p:nvPr>
        </p:nvSpPr>
        <p:spPr>
          <a:xfrm>
            <a:off x="294745" y="396656"/>
            <a:ext cx="10515600" cy="1325563"/>
          </a:xfrm>
        </p:spPr>
        <p:txBody>
          <a:bodyPr/>
          <a:lstStyle/>
          <a:p>
            <a:r>
              <a:rPr lang="sv-SE" dirty="0" smtClean="0">
                <a:solidFill>
                  <a:srgbClr val="DF5C2E"/>
                </a:solidFill>
                <a:latin typeface="Times New Roman" panose="02020603050405020304" pitchFamily="18" charset="0"/>
                <a:cs typeface="Times New Roman" panose="02020603050405020304" pitchFamily="18" charset="0"/>
              </a:rPr>
              <a:t>Classifiez en fonction de la nuisance </a:t>
            </a:r>
            <a:r>
              <a:rPr lang="fr-FR" dirty="0">
                <a:solidFill>
                  <a:srgbClr val="DF5C2E"/>
                </a:solidFill>
                <a:latin typeface="Times New Roman" panose="02020603050405020304" pitchFamily="18" charset="0"/>
                <a:cs typeface="Times New Roman" panose="02020603050405020304" pitchFamily="18" charset="0"/>
              </a:rPr>
              <a:t/>
            </a:r>
            <a:br>
              <a:rPr lang="fr-FR" dirty="0">
                <a:solidFill>
                  <a:srgbClr val="DF5C2E"/>
                </a:solidFill>
                <a:latin typeface="Times New Roman" panose="02020603050405020304" pitchFamily="18" charset="0"/>
                <a:cs typeface="Times New Roman" panose="02020603050405020304" pitchFamily="18" charset="0"/>
              </a:rPr>
            </a:br>
            <a:endParaRPr lang="fr-FR" dirty="0"/>
          </a:p>
        </p:txBody>
      </p:sp>
      <p:pic>
        <p:nvPicPr>
          <p:cNvPr id="7" name="Google Shape;90;p14"/>
          <p:cNvPicPr preferRelativeResize="0"/>
          <p:nvPr/>
        </p:nvPicPr>
        <p:blipFill rotWithShape="1">
          <a:blip r:embed="rId4">
            <a:alphaModFix/>
          </a:blip>
          <a:srcRect/>
          <a:stretch/>
        </p:blipFill>
        <p:spPr>
          <a:xfrm>
            <a:off x="10810345" y="137620"/>
            <a:ext cx="1135585" cy="11355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3" name="Titre 1"/>
          <p:cNvSpPr txBox="1">
            <a:spLocks/>
          </p:cNvSpPr>
          <p:nvPr/>
        </p:nvSpPr>
        <p:spPr>
          <a:xfrm>
            <a:off x="1047206" y="2788496"/>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sv-SE" dirty="0" smtClean="0">
                <a:solidFill>
                  <a:srgbClr val="DF5C2E"/>
                </a:solidFill>
                <a:latin typeface="Times New Roman" panose="02020603050405020304" pitchFamily="18" charset="0"/>
                <a:cs typeface="Times New Roman" panose="02020603050405020304" pitchFamily="18" charset="0"/>
              </a:rPr>
              <a:t>Partage des résultats en collectif,</a:t>
            </a:r>
          </a:p>
          <a:p>
            <a:r>
              <a:rPr lang="sv-SE" dirty="0" smtClean="0">
                <a:solidFill>
                  <a:srgbClr val="DF5C2E"/>
                </a:solidFill>
                <a:latin typeface="Times New Roman" panose="02020603050405020304" pitchFamily="18" charset="0"/>
                <a:cs typeface="Times New Roman" panose="02020603050405020304" pitchFamily="18" charset="0"/>
              </a:rPr>
              <a:t>discussion</a:t>
            </a:r>
            <a:r>
              <a:rPr lang="fr-FR" dirty="0" smtClean="0">
                <a:solidFill>
                  <a:srgbClr val="DF5C2E"/>
                </a:solidFill>
                <a:latin typeface="Times New Roman" panose="02020603050405020304" pitchFamily="18" charset="0"/>
                <a:cs typeface="Times New Roman" panose="02020603050405020304" pitchFamily="18" charset="0"/>
              </a:rPr>
              <a:t/>
            </a:r>
            <a:br>
              <a:rPr lang="fr-FR" dirty="0" smtClean="0">
                <a:solidFill>
                  <a:srgbClr val="DF5C2E"/>
                </a:solidFill>
                <a:latin typeface="Times New Roman" panose="02020603050405020304" pitchFamily="18" charset="0"/>
                <a:cs typeface="Times New Roman" panose="02020603050405020304" pitchFamily="18" charset="0"/>
              </a:rPr>
            </a:br>
            <a:endParaRPr lang="fr-FR" dirty="0"/>
          </a:p>
        </p:txBody>
      </p:sp>
      <p:pic>
        <p:nvPicPr>
          <p:cNvPr id="4" name="Google Shape;90;p14"/>
          <p:cNvPicPr preferRelativeResize="0"/>
          <p:nvPr/>
        </p:nvPicPr>
        <p:blipFill rotWithShape="1">
          <a:blip r:embed="rId3">
            <a:alphaModFix/>
          </a:blip>
          <a:srcRect/>
          <a:stretch/>
        </p:blipFill>
        <p:spPr>
          <a:xfrm>
            <a:off x="10810345" y="137620"/>
            <a:ext cx="1135585" cy="11355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Rectangle 1"/>
          <p:cNvSpPr/>
          <p:nvPr/>
        </p:nvSpPr>
        <p:spPr>
          <a:xfrm>
            <a:off x="1" y="1481958"/>
            <a:ext cx="12192000" cy="5376041"/>
          </a:xfrm>
          <a:prstGeom prst="rect">
            <a:avLst/>
          </a:prstGeom>
          <a:solidFill>
            <a:srgbClr val="DF5C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Google Shape;96;p15"/>
          <p:cNvSpPr txBox="1">
            <a:spLocks noGrp="1"/>
          </p:cNvSpPr>
          <p:nvPr>
            <p:ph type="title"/>
          </p:nvPr>
        </p:nvSpPr>
        <p:spPr>
          <a:xfrm>
            <a:off x="831849" y="1709738"/>
            <a:ext cx="10834633" cy="2852737"/>
          </a:xfrm>
          <a:prstGeom prst="rect">
            <a:avLst/>
          </a:prstGeom>
          <a:noFill/>
          <a:ln>
            <a:noFill/>
          </a:ln>
        </p:spPr>
        <p:txBody>
          <a:bodyPr spcFirstLastPara="1" wrap="square" lIns="91425" tIns="45700" rIns="91425" bIns="45700" anchor="b" anchorCtr="0">
            <a:noAutofit/>
          </a:bodyPr>
          <a:lstStyle/>
          <a:p>
            <a:pPr lvl="0" algn="ctr"/>
            <a:r>
              <a:rPr lang="sv-SE" dirty="0">
                <a:solidFill>
                  <a:schemeClr val="tx1"/>
                </a:solidFill>
                <a:latin typeface="Times New Roman" panose="02020603050405020304" pitchFamily="18" charset="0"/>
                <a:cs typeface="Times New Roman" panose="02020603050405020304" pitchFamily="18" charset="0"/>
              </a:rPr>
              <a:t>2</a:t>
            </a:r>
            <a:r>
              <a:rPr lang="sv-SE" dirty="0" smtClean="0">
                <a:solidFill>
                  <a:schemeClr val="tx1"/>
                </a:solidFill>
                <a:latin typeface="Times New Roman" panose="02020603050405020304" pitchFamily="18" charset="0"/>
                <a:cs typeface="Times New Roman" panose="02020603050405020304" pitchFamily="18" charset="0"/>
              </a:rPr>
              <a:t>. </a:t>
            </a:r>
            <a:br>
              <a:rPr lang="sv-SE" dirty="0" smtClean="0">
                <a:solidFill>
                  <a:schemeClr val="tx1"/>
                </a:solidFill>
                <a:latin typeface="Times New Roman" panose="02020603050405020304" pitchFamily="18" charset="0"/>
                <a:cs typeface="Times New Roman" panose="02020603050405020304" pitchFamily="18" charset="0"/>
              </a:rPr>
            </a:br>
            <a:r>
              <a:rPr lang="sv-SE" sz="5000" dirty="0" smtClean="0"/>
              <a:t>Agir </a:t>
            </a:r>
            <a:r>
              <a:rPr lang="sv-SE" sz="5000" dirty="0"/>
              <a:t>face à la mésinformation </a:t>
            </a:r>
            <a:r>
              <a:rPr lang="sv-SE" sz="5000" dirty="0" smtClean="0"/>
              <a:t>et à </a:t>
            </a:r>
            <a:r>
              <a:rPr lang="sv-SE" sz="5000" dirty="0"/>
              <a:t>la désinformation individuellement</a:t>
            </a:r>
            <a:endParaRPr sz="5000" dirty="0">
              <a:solidFill>
                <a:schemeClr val="tx1"/>
              </a:solidFill>
              <a:latin typeface="Times New Roman" panose="02020603050405020304" pitchFamily="18" charset="0"/>
              <a:cs typeface="Times New Roman" panose="02020603050405020304" pitchFamily="18" charset="0"/>
            </a:endParaRPr>
          </a:p>
        </p:txBody>
      </p:sp>
      <p:sp>
        <p:nvSpPr>
          <p:cNvPr id="97" name="Google Shape;97;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lvl="0" indent="0" algn="ctr">
              <a:spcBef>
                <a:spcPts val="0"/>
              </a:spcBef>
            </a:pPr>
            <a:r>
              <a:rPr lang="fr-FR" sz="2800" i="1" dirty="0">
                <a:solidFill>
                  <a:srgbClr val="92D050"/>
                </a:solidFill>
              </a:rPr>
              <a:t>Comprendre la manipulation d’images avec </a:t>
            </a:r>
            <a:r>
              <a:rPr lang="fr-FR" sz="2800" i="1" dirty="0" err="1">
                <a:solidFill>
                  <a:srgbClr val="92D050"/>
                </a:solidFill>
              </a:rPr>
              <a:t>InVID</a:t>
            </a:r>
            <a:r>
              <a:rPr lang="fr-FR" sz="2800" i="1" dirty="0">
                <a:solidFill>
                  <a:srgbClr val="92D050"/>
                </a:solidFill>
              </a:rPr>
              <a:t> </a:t>
            </a:r>
          </a:p>
        </p:txBody>
      </p:sp>
      <p:pic>
        <p:nvPicPr>
          <p:cNvPr id="6" name="Google Shape;90;p14"/>
          <p:cNvPicPr preferRelativeResize="0"/>
          <p:nvPr/>
        </p:nvPicPr>
        <p:blipFill rotWithShape="1">
          <a:blip r:embed="rId3">
            <a:alphaModFix/>
          </a:blip>
          <a:srcRect/>
          <a:stretch/>
        </p:blipFill>
        <p:spPr>
          <a:xfrm>
            <a:off x="10779657" y="143713"/>
            <a:ext cx="1135585" cy="1135585"/>
          </a:xfrm>
          <a:prstGeom prst="rect">
            <a:avLst/>
          </a:prstGeom>
          <a:noFill/>
          <a:ln>
            <a:noFill/>
          </a:ln>
        </p:spPr>
      </p:pic>
    </p:spTree>
    <p:extLst>
      <p:ext uri="{BB962C8B-B14F-4D97-AF65-F5344CB8AC3E}">
        <p14:creationId xmlns:p14="http://schemas.microsoft.com/office/powerpoint/2010/main" val="2283275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9"/>
          <p:cNvSpPr txBox="1">
            <a:spLocks noGrp="1"/>
          </p:cNvSpPr>
          <p:nvPr>
            <p:ph type="body" idx="1"/>
          </p:nvPr>
        </p:nvSpPr>
        <p:spPr>
          <a:xfrm>
            <a:off x="1390978" y="1827158"/>
            <a:ext cx="10077600" cy="4597500"/>
          </a:xfrm>
          <a:prstGeom prst="rect">
            <a:avLst/>
          </a:prstGeom>
          <a:noFill/>
          <a:ln>
            <a:noFill/>
          </a:ln>
        </p:spPr>
        <p:txBody>
          <a:bodyPr spcFirstLastPara="1" wrap="square" lIns="91425" tIns="45700" rIns="91425" bIns="45700" anchor="t" anchorCtr="0">
            <a:noAutofit/>
          </a:bodyPr>
          <a:lstStyle/>
          <a:p>
            <a:pPr marL="514350" lvl="0" indent="-514350" algn="l" rtl="0">
              <a:lnSpc>
                <a:spcPct val="70000"/>
              </a:lnSpc>
              <a:spcBef>
                <a:spcPts val="0"/>
              </a:spcBef>
              <a:spcAft>
                <a:spcPts val="0"/>
              </a:spcAft>
              <a:buClr>
                <a:srgbClr val="92D050"/>
              </a:buClr>
              <a:buSzPts val="2380"/>
              <a:buFont typeface="Calibri"/>
              <a:buAutoNum type="arabicPeriod"/>
            </a:pPr>
            <a:r>
              <a:rPr lang="sv-SE" sz="2380" b="1" dirty="0"/>
              <a:t>Qui se cache derrière cette information ? </a:t>
            </a:r>
            <a:r>
              <a:rPr lang="sv-SE" sz="2380" dirty="0"/>
              <a:t>Est-ce que la source souhaite informer </a:t>
            </a:r>
            <a:r>
              <a:rPr lang="sv-SE" sz="2380" b="1" i="1" dirty="0"/>
              <a:t>ou</a:t>
            </a:r>
            <a:r>
              <a:rPr lang="sv-SE" sz="2380" b="1" dirty="0"/>
              <a:t> </a:t>
            </a:r>
            <a:r>
              <a:rPr lang="sv-SE" sz="2380" dirty="0"/>
              <a:t>manipuler le lecteur dans le but de le faire cliquer, penser, ressentir ou acheter quelque chose ? Dans quel contexte a-t-elle été produite ? </a:t>
            </a:r>
            <a:r>
              <a:rPr lang="sv-SE" sz="2380" dirty="0" smtClean="0"/>
              <a:t/>
            </a:r>
            <a:br>
              <a:rPr lang="sv-SE" sz="2380" dirty="0" smtClean="0"/>
            </a:br>
            <a:r>
              <a:rPr lang="sv-SE" sz="2380" i="1" dirty="0" smtClean="0"/>
              <a:t>Vérifier </a:t>
            </a:r>
            <a:r>
              <a:rPr lang="sv-SE" sz="2380" i="1" dirty="0"/>
              <a:t>la fiabilité de la source sur Wikipédia ou d’autres sources via Google.</a:t>
            </a:r>
            <a:endParaRPr i="1" dirty="0"/>
          </a:p>
          <a:p>
            <a:pPr marL="514350" lvl="0" indent="-514350" algn="l" rtl="0">
              <a:lnSpc>
                <a:spcPct val="70000"/>
              </a:lnSpc>
              <a:spcBef>
                <a:spcPts val="1000"/>
              </a:spcBef>
              <a:spcAft>
                <a:spcPts val="0"/>
              </a:spcAft>
              <a:buClr>
                <a:srgbClr val="92D050"/>
              </a:buClr>
              <a:buSzPts val="2380"/>
              <a:buFont typeface="Calibri"/>
              <a:buAutoNum type="arabicPeriod"/>
            </a:pPr>
            <a:r>
              <a:rPr lang="sv-SE" sz="2380" b="1" dirty="0"/>
              <a:t>Quelle est la preuve ? </a:t>
            </a:r>
            <a:r>
              <a:rPr lang="sv-SE" sz="2380" dirty="0"/>
              <a:t>S’agit-il d’un argument logique basé sur des faits, de la neutralité et de la scientificité </a:t>
            </a:r>
            <a:r>
              <a:rPr lang="sv-SE" sz="2380" b="1" i="1" dirty="0"/>
              <a:t>et non</a:t>
            </a:r>
            <a:r>
              <a:rPr lang="sv-SE" sz="2380" dirty="0"/>
              <a:t> sur des émotions ou des opinions? Est-ce un compte rendu direct de l’incident </a:t>
            </a:r>
            <a:r>
              <a:rPr lang="sv-SE" sz="2380" b="1" i="1" dirty="0"/>
              <a:t>ou</a:t>
            </a:r>
            <a:r>
              <a:rPr lang="sv-SE" sz="2380" dirty="0"/>
              <a:t> s’agit-il d’un reportage supplémentaire d’une nouvelle provenant d’une source différente ? </a:t>
            </a:r>
            <a:br>
              <a:rPr lang="sv-SE" sz="2380" dirty="0"/>
            </a:br>
            <a:r>
              <a:rPr lang="sv-SE" sz="2380" dirty="0" smtClean="0"/>
              <a:t>Les </a:t>
            </a:r>
            <a:r>
              <a:rPr lang="sv-SE" sz="2380" dirty="0"/>
              <a:t>images proviennent-elle de l’événement en question ? </a:t>
            </a:r>
            <a:r>
              <a:rPr lang="sv-SE" sz="2380" dirty="0" smtClean="0"/>
              <a:t/>
            </a:r>
            <a:br>
              <a:rPr lang="sv-SE" sz="2380" dirty="0" smtClean="0"/>
            </a:br>
            <a:r>
              <a:rPr lang="sv-SE" sz="2380" i="1" dirty="0" smtClean="0"/>
              <a:t>Effectuez </a:t>
            </a:r>
            <a:r>
              <a:rPr lang="sv-SE" sz="2380" i="1" dirty="0"/>
              <a:t>une recherche d’image inversée pour vérifier si elles ont été manipulées ou déplacées.</a:t>
            </a:r>
            <a:endParaRPr sz="2380" b="1" i="1" dirty="0"/>
          </a:p>
          <a:p>
            <a:pPr marL="514350" lvl="0" indent="-514350" algn="l" rtl="0">
              <a:lnSpc>
                <a:spcPct val="70000"/>
              </a:lnSpc>
              <a:spcBef>
                <a:spcPts val="1000"/>
              </a:spcBef>
              <a:spcAft>
                <a:spcPts val="0"/>
              </a:spcAft>
              <a:buClr>
                <a:srgbClr val="92D050"/>
              </a:buClr>
              <a:buSzPts val="2380"/>
              <a:buFont typeface="Calibri"/>
              <a:buAutoNum type="arabicPeriod"/>
            </a:pPr>
            <a:r>
              <a:rPr lang="sv-SE" sz="2380" b="1" dirty="0"/>
              <a:t>Que disent les autres sources ?  </a:t>
            </a:r>
            <a:r>
              <a:rPr lang="sv-SE" sz="2380" dirty="0"/>
              <a:t>Pouvez-vous retrouver ces nouvelles sur d’autres sites d’actualités  qui confirment </a:t>
            </a:r>
            <a:r>
              <a:rPr lang="sv-SE" sz="2380" b="1" i="1" dirty="0"/>
              <a:t>ou</a:t>
            </a:r>
            <a:r>
              <a:rPr lang="sv-SE" sz="2380" dirty="0"/>
              <a:t> contredisent indépendamment l’information ? </a:t>
            </a:r>
            <a:r>
              <a:rPr lang="sv-SE" sz="2380" dirty="0" smtClean="0"/>
              <a:t/>
            </a:r>
            <a:br>
              <a:rPr lang="sv-SE" sz="2380" dirty="0" smtClean="0"/>
            </a:br>
            <a:r>
              <a:rPr lang="sv-SE" sz="2380" i="1" dirty="0" smtClean="0"/>
              <a:t>Gardez </a:t>
            </a:r>
            <a:r>
              <a:rPr lang="sv-SE" sz="2380" i="1" dirty="0"/>
              <a:t>à l’esprit que le référencement en tête de liste sur Google n’indique pas nécessairement des sources de bonne qualité !</a:t>
            </a:r>
            <a:endParaRPr sz="2380" i="1" dirty="0"/>
          </a:p>
          <a:p>
            <a:pPr marL="514350" lvl="0" indent="-363220" algn="l" rtl="0">
              <a:lnSpc>
                <a:spcPct val="70000"/>
              </a:lnSpc>
              <a:spcBef>
                <a:spcPts val="1000"/>
              </a:spcBef>
              <a:spcAft>
                <a:spcPts val="0"/>
              </a:spcAft>
              <a:buClr>
                <a:schemeClr val="dk1"/>
              </a:buClr>
              <a:buSzPts val="2380"/>
              <a:buFont typeface="Calibri"/>
              <a:buNone/>
            </a:pPr>
            <a:endParaRPr sz="2380" dirty="0"/>
          </a:p>
        </p:txBody>
      </p:sp>
      <p:sp>
        <p:nvSpPr>
          <p:cNvPr id="4" name="Titre 1"/>
          <p:cNvSpPr txBox="1">
            <a:spLocks/>
          </p:cNvSpPr>
          <p:nvPr/>
        </p:nvSpPr>
        <p:spPr>
          <a:xfrm>
            <a:off x="294745" y="421810"/>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sv-SE" dirty="0" smtClean="0">
                <a:solidFill>
                  <a:srgbClr val="DF5C2E"/>
                </a:solidFill>
                <a:latin typeface="Times New Roman" panose="02020603050405020304" pitchFamily="18" charset="0"/>
                <a:cs typeface="Times New Roman" panose="02020603050405020304" pitchFamily="18" charset="0"/>
              </a:rPr>
              <a:t>Réfléchir et agir comme un fact-checkeur</a:t>
            </a:r>
            <a:r>
              <a:rPr lang="fr-FR" dirty="0" smtClean="0">
                <a:solidFill>
                  <a:srgbClr val="DF5C2E"/>
                </a:solidFill>
                <a:latin typeface="Times New Roman" panose="02020603050405020304" pitchFamily="18" charset="0"/>
                <a:cs typeface="Times New Roman" panose="02020603050405020304" pitchFamily="18" charset="0"/>
              </a:rPr>
              <a:t/>
            </a:r>
            <a:br>
              <a:rPr lang="fr-FR" dirty="0" smtClean="0">
                <a:solidFill>
                  <a:srgbClr val="DF5C2E"/>
                </a:solidFill>
                <a:latin typeface="Times New Roman" panose="02020603050405020304" pitchFamily="18" charset="0"/>
                <a:cs typeface="Times New Roman" panose="02020603050405020304" pitchFamily="18" charset="0"/>
              </a:rPr>
            </a:br>
            <a:endParaRPr lang="fr-FR" dirty="0"/>
          </a:p>
        </p:txBody>
      </p:sp>
      <p:pic>
        <p:nvPicPr>
          <p:cNvPr id="5" name="Google Shape;90;p14"/>
          <p:cNvPicPr preferRelativeResize="0"/>
          <p:nvPr/>
        </p:nvPicPr>
        <p:blipFill rotWithShape="1">
          <a:blip r:embed="rId3">
            <a:alphaModFix/>
          </a:blip>
          <a:srcRect/>
          <a:stretch/>
        </p:blipFill>
        <p:spPr>
          <a:xfrm>
            <a:off x="10810345" y="137620"/>
            <a:ext cx="1135585" cy="113558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0"/>
          <p:cNvSpPr txBox="1">
            <a:spLocks noGrp="1"/>
          </p:cNvSpPr>
          <p:nvPr>
            <p:ph type="title"/>
          </p:nvPr>
        </p:nvSpPr>
        <p:spPr>
          <a:xfrm>
            <a:off x="174565" y="577729"/>
            <a:ext cx="1201743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fr-FR" sz="3200" dirty="0">
                <a:solidFill>
                  <a:srgbClr val="DF5C2E"/>
                </a:solidFill>
                <a:latin typeface="Times New Roman" panose="02020603050405020304" pitchFamily="18" charset="0"/>
                <a:cs typeface="Times New Roman" panose="02020603050405020304" pitchFamily="18" charset="0"/>
              </a:rPr>
              <a:t>Exemples de </a:t>
            </a:r>
            <a:r>
              <a:rPr lang="fr-FR" sz="3200" dirty="0" err="1">
                <a:solidFill>
                  <a:srgbClr val="DF5C2E"/>
                </a:solidFill>
                <a:latin typeface="Times New Roman" panose="02020603050405020304" pitchFamily="18" charset="0"/>
                <a:cs typeface="Times New Roman" panose="02020603050405020304" pitchFamily="18" charset="0"/>
              </a:rPr>
              <a:t>fact-checking</a:t>
            </a:r>
            <a:r>
              <a:rPr lang="fr-FR" sz="3200" dirty="0">
                <a:solidFill>
                  <a:srgbClr val="DF5C2E"/>
                </a:solidFill>
                <a:latin typeface="Times New Roman" panose="02020603050405020304" pitchFamily="18" charset="0"/>
                <a:cs typeface="Times New Roman" panose="02020603050405020304" pitchFamily="18" charset="0"/>
              </a:rPr>
              <a:t> visuel à </a:t>
            </a:r>
            <a:r>
              <a:rPr lang="fr-FR" sz="3200" dirty="0" smtClean="0">
                <a:solidFill>
                  <a:srgbClr val="DF5C2E"/>
                </a:solidFill>
                <a:latin typeface="Times New Roman" panose="02020603050405020304" pitchFamily="18" charset="0"/>
                <a:cs typeface="Times New Roman" panose="02020603050405020304" pitchFamily="18" charset="0"/>
              </a:rPr>
              <a:t/>
            </a:r>
            <a:br>
              <a:rPr lang="fr-FR" sz="3200" dirty="0" smtClean="0">
                <a:solidFill>
                  <a:srgbClr val="DF5C2E"/>
                </a:solidFill>
                <a:latin typeface="Times New Roman" panose="02020603050405020304" pitchFamily="18" charset="0"/>
                <a:cs typeface="Times New Roman" panose="02020603050405020304" pitchFamily="18" charset="0"/>
              </a:rPr>
            </a:br>
            <a:r>
              <a:rPr lang="fr-FR" sz="3200" dirty="0" smtClean="0">
                <a:solidFill>
                  <a:srgbClr val="DF5C2E"/>
                </a:solidFill>
                <a:latin typeface="Times New Roman" panose="02020603050405020304" pitchFamily="18" charset="0"/>
                <a:cs typeface="Times New Roman" panose="02020603050405020304" pitchFamily="18" charset="0"/>
              </a:rPr>
              <a:t>visionner sur </a:t>
            </a:r>
            <a:r>
              <a:rPr lang="sv-SE" sz="3200" dirty="0" smtClean="0">
                <a:solidFill>
                  <a:srgbClr val="DF5C2E"/>
                </a:solidFill>
                <a:latin typeface="Times New Roman" panose="02020603050405020304" pitchFamily="18" charset="0"/>
                <a:cs typeface="Times New Roman" panose="02020603050405020304" pitchFamily="18" charset="0"/>
              </a:rPr>
              <a:t>InVID / onglet interactif</a:t>
            </a:r>
            <a:br>
              <a:rPr lang="sv-SE" sz="3200" dirty="0" smtClean="0">
                <a:solidFill>
                  <a:srgbClr val="DF5C2E"/>
                </a:solidFill>
                <a:latin typeface="Times New Roman" panose="02020603050405020304" pitchFamily="18" charset="0"/>
                <a:cs typeface="Times New Roman" panose="02020603050405020304" pitchFamily="18" charset="0"/>
              </a:rPr>
            </a:br>
            <a:r>
              <a:rPr lang="sv-SE" sz="3200" dirty="0">
                <a:solidFill>
                  <a:srgbClr val="DF5C2E"/>
                </a:solidFill>
                <a:latin typeface="Times New Roman" panose="02020603050405020304" pitchFamily="18" charset="0"/>
                <a:cs typeface="Times New Roman" panose="02020603050405020304" pitchFamily="18" charset="0"/>
              </a:rPr>
              <a:t/>
            </a:r>
            <a:br>
              <a:rPr lang="sv-SE" sz="3200" dirty="0">
                <a:solidFill>
                  <a:srgbClr val="DF5C2E"/>
                </a:solidFill>
                <a:latin typeface="Times New Roman" panose="02020603050405020304" pitchFamily="18" charset="0"/>
                <a:cs typeface="Times New Roman" panose="02020603050405020304" pitchFamily="18" charset="0"/>
              </a:rPr>
            </a:br>
            <a:r>
              <a:rPr lang="sv-SE" sz="3200" i="1" dirty="0"/>
              <a:t>Recherche d’image inversée et forensic</a:t>
            </a:r>
            <a:endParaRPr sz="3200" i="1" dirty="0"/>
          </a:p>
        </p:txBody>
      </p:sp>
      <p:pic>
        <p:nvPicPr>
          <p:cNvPr id="243" name="Google Shape;243;p30"/>
          <p:cNvPicPr preferRelativeResize="0"/>
          <p:nvPr/>
        </p:nvPicPr>
        <p:blipFill rotWithShape="1">
          <a:blip r:embed="rId3">
            <a:alphaModFix/>
          </a:blip>
          <a:srcRect/>
          <a:stretch/>
        </p:blipFill>
        <p:spPr>
          <a:xfrm>
            <a:off x="619322" y="2937520"/>
            <a:ext cx="1283608" cy="1205550"/>
          </a:xfrm>
          <a:prstGeom prst="rect">
            <a:avLst/>
          </a:prstGeom>
          <a:noFill/>
          <a:ln>
            <a:noFill/>
          </a:ln>
        </p:spPr>
      </p:pic>
      <p:pic>
        <p:nvPicPr>
          <p:cNvPr id="245" name="Google Shape;245;p30"/>
          <p:cNvPicPr preferRelativeResize="0"/>
          <p:nvPr/>
        </p:nvPicPr>
        <p:blipFill rotWithShape="1">
          <a:blip r:embed="rId4">
            <a:alphaModFix/>
          </a:blip>
          <a:srcRect/>
          <a:stretch/>
        </p:blipFill>
        <p:spPr>
          <a:xfrm>
            <a:off x="2617876" y="2937520"/>
            <a:ext cx="2076450" cy="742950"/>
          </a:xfrm>
          <a:prstGeom prst="rect">
            <a:avLst/>
          </a:prstGeom>
          <a:noFill/>
          <a:ln>
            <a:noFill/>
          </a:ln>
        </p:spPr>
      </p:pic>
      <p:pic>
        <p:nvPicPr>
          <p:cNvPr id="246" name="Google Shape;246;p30"/>
          <p:cNvPicPr preferRelativeResize="0"/>
          <p:nvPr/>
        </p:nvPicPr>
        <p:blipFill rotWithShape="1">
          <a:blip r:embed="rId5">
            <a:alphaModFix/>
          </a:blip>
          <a:srcRect/>
          <a:stretch/>
        </p:blipFill>
        <p:spPr>
          <a:xfrm>
            <a:off x="10633664" y="190831"/>
            <a:ext cx="1031500" cy="1031500"/>
          </a:xfrm>
          <a:prstGeom prst="rect">
            <a:avLst/>
          </a:prstGeom>
          <a:noFill/>
          <a:ln>
            <a:noFill/>
          </a:ln>
        </p:spPr>
      </p:pic>
      <p:pic>
        <p:nvPicPr>
          <p:cNvPr id="3" name="Image 2"/>
          <p:cNvPicPr>
            <a:picLocks noChangeAspect="1"/>
          </p:cNvPicPr>
          <p:nvPr/>
        </p:nvPicPr>
        <p:blipFill>
          <a:blip r:embed="rId6"/>
          <a:stretch>
            <a:fillRect/>
          </a:stretch>
        </p:blipFill>
        <p:spPr>
          <a:xfrm>
            <a:off x="6124218" y="2149084"/>
            <a:ext cx="5064672" cy="4060690"/>
          </a:xfrm>
          <a:prstGeom prst="rect">
            <a:avLst/>
          </a:prstGeom>
        </p:spPr>
      </p:pic>
      <p:pic>
        <p:nvPicPr>
          <p:cNvPr id="4" name="Image 3"/>
          <p:cNvPicPr>
            <a:picLocks noChangeAspect="1"/>
          </p:cNvPicPr>
          <p:nvPr/>
        </p:nvPicPr>
        <p:blipFill>
          <a:blip r:embed="rId7"/>
          <a:stretch>
            <a:fillRect/>
          </a:stretch>
        </p:blipFill>
        <p:spPr>
          <a:xfrm>
            <a:off x="477800" y="4179429"/>
            <a:ext cx="4476750" cy="10382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61" name="Google Shape;261;p32"/>
          <p:cNvPicPr preferRelativeResize="0"/>
          <p:nvPr/>
        </p:nvPicPr>
        <p:blipFill rotWithShape="1">
          <a:blip r:embed="rId3">
            <a:alphaModFix/>
          </a:blip>
          <a:srcRect/>
          <a:stretch/>
        </p:blipFill>
        <p:spPr>
          <a:xfrm>
            <a:off x="3342290" y="1223998"/>
            <a:ext cx="5423338" cy="3297835"/>
          </a:xfrm>
          <a:prstGeom prst="rect">
            <a:avLst/>
          </a:prstGeom>
          <a:noFill/>
          <a:ln>
            <a:noFill/>
          </a:ln>
        </p:spPr>
      </p:pic>
      <p:sp>
        <p:nvSpPr>
          <p:cNvPr id="262" name="Google Shape;262;p32"/>
          <p:cNvSpPr txBox="1"/>
          <p:nvPr/>
        </p:nvSpPr>
        <p:spPr>
          <a:xfrm>
            <a:off x="2871288" y="4949575"/>
            <a:ext cx="69261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sv-SE" sz="2400" b="0" i="0" u="sng" strike="noStrike" cap="none" dirty="0" smtClean="0">
                <a:solidFill>
                  <a:schemeClr val="hlink"/>
                </a:solidFill>
                <a:latin typeface="Calibri"/>
                <a:ea typeface="Calibri"/>
                <a:cs typeface="Calibri"/>
                <a:sym typeface="Calibri"/>
                <a:hlinkClick r:id="rId4"/>
              </a:rPr>
              <a:t>https</a:t>
            </a:r>
            <a:r>
              <a:rPr lang="sv-SE" sz="2400" b="0" i="0" u="sng" strike="noStrike" cap="none" dirty="0">
                <a:solidFill>
                  <a:schemeClr val="hlink"/>
                </a:solidFill>
                <a:latin typeface="Calibri"/>
                <a:ea typeface="Calibri"/>
                <a:cs typeface="Calibri"/>
                <a:sym typeface="Calibri"/>
                <a:hlinkClick r:id="rId4"/>
              </a:rPr>
              <a:t>://www.youtube.com/watch?v=zNuuWWUkp8E</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400" b="0" i="0" u="none" strike="noStrike" cap="none" dirty="0">
              <a:solidFill>
                <a:schemeClr val="dk1"/>
              </a:solidFill>
              <a:latin typeface="Calibri"/>
              <a:ea typeface="Calibri"/>
              <a:cs typeface="Calibri"/>
              <a:sym typeface="Calibri"/>
            </a:endParaRPr>
          </a:p>
        </p:txBody>
      </p:sp>
      <p:pic>
        <p:nvPicPr>
          <p:cNvPr id="264" name="Google Shape;264;p32"/>
          <p:cNvPicPr preferRelativeResize="0"/>
          <p:nvPr/>
        </p:nvPicPr>
        <p:blipFill rotWithShape="1">
          <a:blip r:embed="rId5">
            <a:alphaModFix/>
          </a:blip>
          <a:srcRect/>
          <a:stretch/>
        </p:blipFill>
        <p:spPr>
          <a:xfrm>
            <a:off x="11135564" y="192498"/>
            <a:ext cx="1031500" cy="1031500"/>
          </a:xfrm>
          <a:prstGeom prst="rect">
            <a:avLst/>
          </a:prstGeom>
          <a:noFill/>
          <a:ln>
            <a:noFill/>
          </a:ln>
        </p:spPr>
      </p:pic>
      <p:sp>
        <p:nvSpPr>
          <p:cNvPr id="2" name="Rectangle 1"/>
          <p:cNvSpPr/>
          <p:nvPr/>
        </p:nvSpPr>
        <p:spPr>
          <a:xfrm>
            <a:off x="409902" y="446638"/>
            <a:ext cx="6421821" cy="677108"/>
          </a:xfrm>
          <a:prstGeom prst="rect">
            <a:avLst/>
          </a:prstGeom>
        </p:spPr>
        <p:txBody>
          <a:bodyPr wrap="square">
            <a:spAutoFit/>
          </a:bodyPr>
          <a:lstStyle/>
          <a:p>
            <a:r>
              <a:rPr lang="fr-FR" sz="3800" dirty="0" smtClean="0">
                <a:solidFill>
                  <a:srgbClr val="DF5C2E"/>
                </a:solidFill>
                <a:latin typeface="Times New Roman" panose="02020603050405020304" pitchFamily="18" charset="0"/>
                <a:cs typeface="Times New Roman" panose="02020603050405020304" pitchFamily="18" charset="0"/>
              </a:rPr>
              <a:t>Le lion </a:t>
            </a:r>
            <a:r>
              <a:rPr lang="fr-FR" sz="3800" dirty="0" err="1" smtClean="0">
                <a:solidFill>
                  <a:srgbClr val="DF5C2E"/>
                </a:solidFill>
                <a:latin typeface="Times New Roman" panose="02020603050405020304" pitchFamily="18" charset="0"/>
                <a:cs typeface="Times New Roman" panose="02020603050405020304" pitchFamily="18" charset="0"/>
              </a:rPr>
              <a:t>a-t-il</a:t>
            </a:r>
            <a:r>
              <a:rPr lang="fr-FR" sz="3800" dirty="0" smtClean="0">
                <a:solidFill>
                  <a:srgbClr val="DF5C2E"/>
                </a:solidFill>
                <a:latin typeface="Times New Roman" panose="02020603050405020304" pitchFamily="18" charset="0"/>
                <a:cs typeface="Times New Roman" panose="02020603050405020304" pitchFamily="18" charset="0"/>
              </a:rPr>
              <a:t> pris sa revanche ?</a:t>
            </a:r>
            <a:endParaRPr lang="fr-FR" sz="3800" dirty="0"/>
          </a:p>
        </p:txBody>
      </p:sp>
      <p:sp>
        <p:nvSpPr>
          <p:cNvPr id="3" name="Titre 2"/>
          <p:cNvSpPr>
            <a:spLocks noGrp="1"/>
          </p:cNvSpPr>
          <p:nvPr>
            <p:ph type="title"/>
          </p:nvPr>
        </p:nvSpPr>
        <p:spPr>
          <a:xfrm>
            <a:off x="473550" y="5222273"/>
            <a:ext cx="10515600" cy="1325563"/>
          </a:xfrm>
        </p:spPr>
        <p:txBody>
          <a:bodyPr/>
          <a:lstStyle/>
          <a:p>
            <a:r>
              <a:rPr lang="fr-FR" dirty="0" smtClean="0"/>
              <a:t/>
            </a:r>
            <a:br>
              <a:rPr lang="fr-FR" dirty="0" smtClean="0"/>
            </a:br>
            <a:r>
              <a:rPr lang="fr-FR" sz="3000" dirty="0" smtClean="0"/>
              <a:t>L’outil Images clés permet de le savoir…</a:t>
            </a:r>
            <a:endParaRPr lang="fr-FR" sz="3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2" name="Rectangle 1"/>
          <p:cNvSpPr/>
          <p:nvPr/>
        </p:nvSpPr>
        <p:spPr>
          <a:xfrm>
            <a:off x="1" y="1608082"/>
            <a:ext cx="12192000" cy="5249917"/>
          </a:xfrm>
          <a:prstGeom prst="rect">
            <a:avLst/>
          </a:prstGeom>
          <a:solidFill>
            <a:srgbClr val="DF5C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Google Shape;96;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sv-SE" dirty="0">
                <a:solidFill>
                  <a:schemeClr val="tx1"/>
                </a:solidFill>
                <a:latin typeface="Times New Roman" panose="02020603050405020304" pitchFamily="18" charset="0"/>
                <a:cs typeface="Times New Roman" panose="02020603050405020304" pitchFamily="18" charset="0"/>
              </a:rPr>
              <a:t>1. </a:t>
            </a:r>
            <a:r>
              <a:rPr lang="sv-SE" dirty="0" smtClean="0">
                <a:solidFill>
                  <a:schemeClr val="tx1"/>
                </a:solidFill>
                <a:latin typeface="Times New Roman" panose="02020603050405020304" pitchFamily="18" charset="0"/>
                <a:cs typeface="Times New Roman" panose="02020603050405020304" pitchFamily="18" charset="0"/>
              </a:rPr>
              <a:t/>
            </a:r>
            <a:br>
              <a:rPr lang="sv-SE" dirty="0" smtClean="0">
                <a:solidFill>
                  <a:schemeClr val="tx1"/>
                </a:solidFill>
                <a:latin typeface="Times New Roman" panose="02020603050405020304" pitchFamily="18" charset="0"/>
                <a:cs typeface="Times New Roman" panose="02020603050405020304" pitchFamily="18" charset="0"/>
              </a:rPr>
            </a:br>
            <a:r>
              <a:rPr lang="sv-SE" dirty="0" smtClean="0">
                <a:solidFill>
                  <a:schemeClr val="tx1"/>
                </a:solidFill>
                <a:latin typeface="Times New Roman" panose="02020603050405020304" pitchFamily="18" charset="0"/>
                <a:cs typeface="Times New Roman" panose="02020603050405020304" pitchFamily="18" charset="0"/>
              </a:rPr>
              <a:t>Info et Infox</a:t>
            </a:r>
            <a:br>
              <a:rPr lang="sv-SE" dirty="0" smtClean="0">
                <a:solidFill>
                  <a:schemeClr val="tx1"/>
                </a:solidFill>
                <a:latin typeface="Times New Roman" panose="02020603050405020304" pitchFamily="18" charset="0"/>
                <a:cs typeface="Times New Roman" panose="02020603050405020304" pitchFamily="18" charset="0"/>
              </a:rPr>
            </a:br>
            <a:endParaRPr dirty="0">
              <a:solidFill>
                <a:schemeClr val="tx1"/>
              </a:solidFill>
              <a:latin typeface="Times New Roman" panose="02020603050405020304" pitchFamily="18" charset="0"/>
              <a:cs typeface="Times New Roman" panose="02020603050405020304" pitchFamily="18" charset="0"/>
            </a:endParaRPr>
          </a:p>
        </p:txBody>
      </p:sp>
      <p:sp>
        <p:nvSpPr>
          <p:cNvPr id="97" name="Google Shape;97;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888888"/>
              </a:buClr>
              <a:buSzPts val="2400"/>
              <a:buNone/>
            </a:pPr>
            <a:r>
              <a:rPr lang="sv-SE" sz="2800" dirty="0">
                <a:solidFill>
                  <a:srgbClr val="92D050"/>
                </a:solidFill>
              </a:rPr>
              <a:t>Définitions, crédibilité et identification de différents types de désinformation</a:t>
            </a:r>
            <a:endParaRPr sz="2800" dirty="0">
              <a:solidFill>
                <a:srgbClr val="92D050"/>
              </a:solidFill>
            </a:endParaRPr>
          </a:p>
        </p:txBody>
      </p:sp>
      <p:pic>
        <p:nvPicPr>
          <p:cNvPr id="6" name="Google Shape;90;p14"/>
          <p:cNvPicPr preferRelativeResize="0"/>
          <p:nvPr/>
        </p:nvPicPr>
        <p:blipFill rotWithShape="1">
          <a:blip r:embed="rId3">
            <a:alphaModFix/>
          </a:blip>
          <a:srcRect/>
          <a:stretch/>
        </p:blipFill>
        <p:spPr>
          <a:xfrm>
            <a:off x="10779657" y="170701"/>
            <a:ext cx="1135585" cy="11355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3"/>
          <p:cNvSpPr txBox="1">
            <a:spLocks noGrp="1"/>
          </p:cNvSpPr>
          <p:nvPr>
            <p:ph type="title"/>
          </p:nvPr>
        </p:nvSpPr>
        <p:spPr>
          <a:xfrm>
            <a:off x="291662" y="100553"/>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0000"/>
              </a:buClr>
              <a:buSzPts val="4000"/>
              <a:buFont typeface="Calibri"/>
              <a:buNone/>
            </a:pPr>
            <a:r>
              <a:rPr lang="sv-SE" sz="3800" dirty="0" smtClean="0">
                <a:solidFill>
                  <a:srgbClr val="DF5C2E"/>
                </a:solidFill>
                <a:latin typeface="Times New Roman" panose="02020603050405020304" pitchFamily="18" charset="0"/>
                <a:cs typeface="Times New Roman" panose="02020603050405020304" pitchFamily="18" charset="0"/>
              </a:rPr>
              <a:t>Enquêtez </a:t>
            </a:r>
            <a:r>
              <a:rPr lang="sv-SE" sz="3800" dirty="0">
                <a:solidFill>
                  <a:srgbClr val="DF5C2E"/>
                </a:solidFill>
                <a:latin typeface="Times New Roman" panose="02020603050405020304" pitchFamily="18" charset="0"/>
                <a:cs typeface="Times New Roman" panose="02020603050405020304" pitchFamily="18" charset="0"/>
              </a:rPr>
              <a:t>sur les actualités en ligne avec Invid  </a:t>
            </a:r>
            <a:endParaRPr sz="3800" dirty="0">
              <a:solidFill>
                <a:srgbClr val="DF5C2E"/>
              </a:solidFill>
              <a:latin typeface="Times New Roman" panose="02020603050405020304" pitchFamily="18" charset="0"/>
              <a:cs typeface="Times New Roman" panose="02020603050405020304" pitchFamily="18" charset="0"/>
            </a:endParaRPr>
          </a:p>
        </p:txBody>
      </p:sp>
      <p:sp>
        <p:nvSpPr>
          <p:cNvPr id="272" name="Google Shape;272;p33"/>
          <p:cNvSpPr txBox="1">
            <a:spLocks noGrp="1"/>
          </p:cNvSpPr>
          <p:nvPr>
            <p:ph type="body" idx="1"/>
          </p:nvPr>
        </p:nvSpPr>
        <p:spPr>
          <a:xfrm>
            <a:off x="838200" y="1594025"/>
            <a:ext cx="3533700" cy="4651200"/>
          </a:xfrm>
          <a:prstGeom prst="rect">
            <a:avLst/>
          </a:prstGeom>
          <a:noFill/>
          <a:ln>
            <a:noFill/>
          </a:ln>
        </p:spPr>
        <p:txBody>
          <a:bodyPr spcFirstLastPara="1" wrap="square" lIns="91425" tIns="45700" rIns="91425" bIns="45700" anchor="t" anchorCtr="0">
            <a:noAutofit/>
          </a:bodyPr>
          <a:lstStyle/>
          <a:p>
            <a:pPr marL="457200" lvl="1" indent="0" algn="l" rtl="0">
              <a:lnSpc>
                <a:spcPct val="90000"/>
              </a:lnSpc>
              <a:spcBef>
                <a:spcPts val="0"/>
              </a:spcBef>
              <a:spcAft>
                <a:spcPts val="0"/>
              </a:spcAft>
              <a:buClr>
                <a:schemeClr val="dk1"/>
              </a:buClr>
              <a:buSzPts val="2400"/>
              <a:buNone/>
            </a:pPr>
            <a:endParaRPr dirty="0"/>
          </a:p>
          <a:p>
            <a:pPr marL="0" lvl="0" indent="0" algn="l" rtl="0">
              <a:lnSpc>
                <a:spcPct val="90000"/>
              </a:lnSpc>
              <a:spcBef>
                <a:spcPts val="1000"/>
              </a:spcBef>
              <a:spcAft>
                <a:spcPts val="0"/>
              </a:spcAft>
              <a:buClr>
                <a:schemeClr val="dk1"/>
              </a:buClr>
              <a:buSzPts val="2800"/>
              <a:buNone/>
            </a:pPr>
            <a:r>
              <a:rPr lang="sv-SE" dirty="0" smtClean="0"/>
              <a:t>Téléchargez </a:t>
            </a:r>
            <a:r>
              <a:rPr lang="sv-SE" dirty="0"/>
              <a:t>le</a:t>
            </a:r>
            <a:r>
              <a:rPr lang="sv-SE" u="sng" dirty="0">
                <a:solidFill>
                  <a:schemeClr val="hlink"/>
                </a:solidFill>
                <a:hlinkClick r:id="rId3"/>
              </a:rPr>
              <a:t> plug </a:t>
            </a:r>
            <a:r>
              <a:rPr lang="sv-SE" u="sng" dirty="0" smtClean="0">
                <a:solidFill>
                  <a:schemeClr val="hlink"/>
                </a:solidFill>
                <a:hlinkClick r:id="rId3"/>
              </a:rPr>
              <a:t>in</a:t>
            </a:r>
          </a:p>
          <a:p>
            <a:pPr marL="0" lvl="0" indent="0" algn="l" rtl="0">
              <a:lnSpc>
                <a:spcPct val="90000"/>
              </a:lnSpc>
              <a:spcBef>
                <a:spcPts val="1000"/>
              </a:spcBef>
              <a:spcAft>
                <a:spcPts val="0"/>
              </a:spcAft>
              <a:buClr>
                <a:schemeClr val="dk1"/>
              </a:buClr>
              <a:buSzPts val="2800"/>
              <a:buNone/>
            </a:pPr>
            <a:endParaRPr lang="sv-SE" u="sng" dirty="0" smtClean="0">
              <a:solidFill>
                <a:schemeClr val="hlink"/>
              </a:solidFill>
              <a:hlinkClick r:id="rId3"/>
            </a:endParaRPr>
          </a:p>
          <a:p>
            <a:pPr marL="0" lvl="0" indent="0" algn="l" rtl="0">
              <a:lnSpc>
                <a:spcPct val="90000"/>
              </a:lnSpc>
              <a:spcBef>
                <a:spcPts val="1000"/>
              </a:spcBef>
              <a:spcAft>
                <a:spcPts val="0"/>
              </a:spcAft>
              <a:buClr>
                <a:schemeClr val="dk1"/>
              </a:buClr>
              <a:buSzPts val="2800"/>
              <a:buNone/>
            </a:pPr>
            <a:endParaRPr lang="sv-SE" u="sng" dirty="0">
              <a:solidFill>
                <a:schemeClr val="hlink"/>
              </a:solidFill>
              <a:hlinkClick r:id="rId3"/>
            </a:endParaRPr>
          </a:p>
          <a:p>
            <a:pPr marL="0" lvl="0" indent="0" algn="l" rtl="0">
              <a:lnSpc>
                <a:spcPct val="90000"/>
              </a:lnSpc>
              <a:spcBef>
                <a:spcPts val="1000"/>
              </a:spcBef>
              <a:spcAft>
                <a:spcPts val="0"/>
              </a:spcAft>
              <a:buClr>
                <a:schemeClr val="dk1"/>
              </a:buClr>
              <a:buSzPts val="2800"/>
              <a:buNone/>
            </a:pPr>
            <a:r>
              <a:rPr lang="sv-SE" u="sng" dirty="0" smtClean="0">
                <a:solidFill>
                  <a:schemeClr val="hlink"/>
                </a:solidFill>
                <a:hlinkClick r:id="rId3"/>
              </a:rPr>
              <a:t> </a:t>
            </a:r>
            <a:endParaRPr dirty="0"/>
          </a:p>
          <a:p>
            <a:pPr marL="457200" lvl="0" indent="-279400" algn="l" rtl="0">
              <a:lnSpc>
                <a:spcPct val="90000"/>
              </a:lnSpc>
              <a:spcBef>
                <a:spcPts val="1000"/>
              </a:spcBef>
              <a:spcAft>
                <a:spcPts val="0"/>
              </a:spcAft>
              <a:buClr>
                <a:schemeClr val="dk1"/>
              </a:buClr>
              <a:buSzPts val="2800"/>
              <a:buFont typeface="Calibri"/>
              <a:buNone/>
            </a:pPr>
            <a:endParaRPr dirty="0"/>
          </a:p>
          <a:p>
            <a:pPr marL="685800" lvl="1" indent="-76200" algn="l" rtl="0">
              <a:lnSpc>
                <a:spcPct val="90000"/>
              </a:lnSpc>
              <a:spcBef>
                <a:spcPts val="500"/>
              </a:spcBef>
              <a:spcAft>
                <a:spcPts val="0"/>
              </a:spcAft>
              <a:buClr>
                <a:schemeClr val="dk1"/>
              </a:buClr>
              <a:buSzPts val="2400"/>
              <a:buFont typeface="Courier New"/>
              <a:buNone/>
            </a:pPr>
            <a:endParaRPr dirty="0"/>
          </a:p>
          <a:p>
            <a:pPr marL="685800" lvl="1" indent="-76200" algn="l" rtl="0">
              <a:lnSpc>
                <a:spcPct val="90000"/>
              </a:lnSpc>
              <a:spcBef>
                <a:spcPts val="500"/>
              </a:spcBef>
              <a:spcAft>
                <a:spcPts val="0"/>
              </a:spcAft>
              <a:buClr>
                <a:schemeClr val="dk1"/>
              </a:buClr>
              <a:buSzPts val="2400"/>
              <a:buFont typeface="Courier New"/>
              <a:buNone/>
            </a:pPr>
            <a:endParaRPr dirty="0"/>
          </a:p>
        </p:txBody>
      </p:sp>
      <p:pic>
        <p:nvPicPr>
          <p:cNvPr id="273" name="Google Shape;273;p33"/>
          <p:cNvPicPr preferRelativeResize="0"/>
          <p:nvPr/>
        </p:nvPicPr>
        <p:blipFill rotWithShape="1">
          <a:blip r:embed="rId4">
            <a:alphaModFix/>
          </a:blip>
          <a:srcRect/>
          <a:stretch/>
        </p:blipFill>
        <p:spPr>
          <a:xfrm>
            <a:off x="5255173" y="1594025"/>
            <a:ext cx="3295556" cy="4102875"/>
          </a:xfrm>
          <a:prstGeom prst="rect">
            <a:avLst/>
          </a:prstGeom>
          <a:noFill/>
          <a:ln>
            <a:noFill/>
          </a:ln>
        </p:spPr>
      </p:pic>
      <p:pic>
        <p:nvPicPr>
          <p:cNvPr id="274" name="Google Shape;274;p33"/>
          <p:cNvPicPr preferRelativeResize="0"/>
          <p:nvPr/>
        </p:nvPicPr>
        <p:blipFill rotWithShape="1">
          <a:blip r:embed="rId5">
            <a:alphaModFix/>
          </a:blip>
          <a:srcRect/>
          <a:stretch/>
        </p:blipFill>
        <p:spPr>
          <a:xfrm>
            <a:off x="9095488" y="4038547"/>
            <a:ext cx="2450220" cy="2562444"/>
          </a:xfrm>
          <a:prstGeom prst="rect">
            <a:avLst/>
          </a:prstGeom>
          <a:noFill/>
          <a:ln>
            <a:noFill/>
          </a:ln>
        </p:spPr>
      </p:pic>
      <p:pic>
        <p:nvPicPr>
          <p:cNvPr id="275" name="Google Shape;275;p33"/>
          <p:cNvPicPr preferRelativeResize="0"/>
          <p:nvPr/>
        </p:nvPicPr>
        <p:blipFill rotWithShape="1">
          <a:blip r:embed="rId6">
            <a:alphaModFix/>
          </a:blip>
          <a:srcRect/>
          <a:stretch/>
        </p:blipFill>
        <p:spPr>
          <a:xfrm>
            <a:off x="9046497" y="1971861"/>
            <a:ext cx="2548201" cy="1724726"/>
          </a:xfrm>
          <a:prstGeom prst="rect">
            <a:avLst/>
          </a:prstGeom>
          <a:noFill/>
          <a:ln>
            <a:noFill/>
          </a:ln>
        </p:spPr>
      </p:pic>
      <p:pic>
        <p:nvPicPr>
          <p:cNvPr id="10" name="Google Shape;246;p30"/>
          <p:cNvPicPr preferRelativeResize="0"/>
          <p:nvPr/>
        </p:nvPicPr>
        <p:blipFill rotWithShape="1">
          <a:blip r:embed="rId7">
            <a:alphaModFix/>
          </a:blip>
          <a:srcRect/>
          <a:stretch/>
        </p:blipFill>
        <p:spPr>
          <a:xfrm>
            <a:off x="10633664" y="190831"/>
            <a:ext cx="1031500" cy="1031500"/>
          </a:xfrm>
          <a:prstGeom prst="rect">
            <a:avLst/>
          </a:prstGeom>
          <a:noFill/>
          <a:ln>
            <a:noFill/>
          </a:ln>
        </p:spPr>
      </p:pic>
      <p:pic>
        <p:nvPicPr>
          <p:cNvPr id="11" name="Google Shape;243;p30"/>
          <p:cNvPicPr preferRelativeResize="0"/>
          <p:nvPr/>
        </p:nvPicPr>
        <p:blipFill rotWithShape="1">
          <a:blip r:embed="rId8">
            <a:alphaModFix/>
          </a:blip>
          <a:srcRect/>
          <a:stretch/>
        </p:blipFill>
        <p:spPr>
          <a:xfrm>
            <a:off x="838200" y="2832997"/>
            <a:ext cx="1283608" cy="1205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4"/>
          <p:cNvSpPr/>
          <p:nvPr/>
        </p:nvSpPr>
        <p:spPr>
          <a:xfrm>
            <a:off x="7226554" y="4874505"/>
            <a:ext cx="1401043" cy="1213195"/>
          </a:xfrm>
          <a:prstGeom prst="roundRect">
            <a:avLst>
              <a:gd name="adj"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sv-SE" sz="1800" b="0" i="0" u="none" strike="noStrike" cap="none" dirty="0">
                <a:solidFill>
                  <a:schemeClr val="lt1"/>
                </a:solidFill>
                <a:latin typeface="Calibri"/>
                <a:ea typeface="Calibri"/>
                <a:cs typeface="Calibri"/>
                <a:sym typeface="Calibri"/>
              </a:rPr>
              <a:t>Images clés</a:t>
            </a:r>
            <a:endParaRPr sz="1800" b="0" i="0" u="none" strike="noStrike" cap="none" dirty="0">
              <a:solidFill>
                <a:schemeClr val="lt1"/>
              </a:solidFill>
              <a:latin typeface="Calibri"/>
              <a:ea typeface="Calibri"/>
              <a:cs typeface="Calibri"/>
              <a:sym typeface="Calibri"/>
            </a:endParaRPr>
          </a:p>
        </p:txBody>
      </p:sp>
      <p:sp>
        <p:nvSpPr>
          <p:cNvPr id="281" name="Google Shape;281;p34"/>
          <p:cNvSpPr/>
          <p:nvPr/>
        </p:nvSpPr>
        <p:spPr>
          <a:xfrm>
            <a:off x="7258097" y="3038120"/>
            <a:ext cx="1540019" cy="993800"/>
          </a:xfrm>
          <a:prstGeom prst="roundRect">
            <a:avLst>
              <a:gd name="adj"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sv-SE" sz="1800" b="0" i="0" u="none" strike="noStrike" cap="none" dirty="0">
                <a:solidFill>
                  <a:schemeClr val="lt1"/>
                </a:solidFill>
                <a:latin typeface="Calibri"/>
                <a:ea typeface="Calibri"/>
                <a:cs typeface="Calibri"/>
                <a:sym typeface="Calibri"/>
              </a:rPr>
              <a:t>Forensic</a:t>
            </a:r>
            <a:endParaRPr sz="1800" b="0" i="0" u="none" strike="noStrike" cap="none" dirty="0">
              <a:solidFill>
                <a:schemeClr val="lt1"/>
              </a:solidFill>
              <a:latin typeface="Calibri"/>
              <a:ea typeface="Calibri"/>
              <a:cs typeface="Calibri"/>
              <a:sym typeface="Calibri"/>
            </a:endParaRPr>
          </a:p>
        </p:txBody>
      </p:sp>
      <p:sp>
        <p:nvSpPr>
          <p:cNvPr id="282" name="Google Shape;282;p34"/>
          <p:cNvSpPr/>
          <p:nvPr/>
        </p:nvSpPr>
        <p:spPr>
          <a:xfrm>
            <a:off x="7195038" y="1602028"/>
            <a:ext cx="1973902" cy="934781"/>
          </a:xfrm>
          <a:prstGeom prst="roundRect">
            <a:avLst>
              <a:gd name="adj"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sv-SE" sz="1800" b="0" i="0" u="none" strike="noStrike" cap="none" dirty="0">
                <a:solidFill>
                  <a:schemeClr val="lt1"/>
                </a:solidFill>
                <a:latin typeface="Calibri"/>
                <a:ea typeface="Calibri"/>
                <a:cs typeface="Calibri"/>
                <a:sym typeface="Calibri"/>
              </a:rPr>
              <a:t>Similarité</a:t>
            </a:r>
            <a:endParaRPr sz="1800" b="0" i="0" u="none" strike="noStrike" cap="none" dirty="0">
              <a:solidFill>
                <a:schemeClr val="lt1"/>
              </a:solidFill>
              <a:latin typeface="Calibri"/>
              <a:ea typeface="Calibri"/>
              <a:cs typeface="Calibri"/>
              <a:sym typeface="Calibri"/>
            </a:endParaRPr>
          </a:p>
        </p:txBody>
      </p:sp>
      <p:sp>
        <p:nvSpPr>
          <p:cNvPr id="283" name="Google Shape;283;p34"/>
          <p:cNvSpPr txBox="1">
            <a:spLocks noGrp="1"/>
          </p:cNvSpPr>
          <p:nvPr>
            <p:ph type="title"/>
          </p:nvPr>
        </p:nvSpPr>
        <p:spPr>
          <a:xfrm>
            <a:off x="291662" y="1020302"/>
            <a:ext cx="10515600" cy="52895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Calibri"/>
              <a:buNone/>
            </a:pPr>
            <a:r>
              <a:rPr lang="sv-SE" sz="2400" b="1" dirty="0"/>
              <a:t>		</a:t>
            </a:r>
            <a:br>
              <a:rPr lang="sv-SE" sz="2400" b="1" dirty="0"/>
            </a:br>
            <a:r>
              <a:rPr lang="sv-SE" sz="1800" dirty="0"/>
              <a:t>Qui est à l’origine de cette information ?</a:t>
            </a:r>
            <a:br>
              <a:rPr lang="sv-SE" sz="1800" dirty="0"/>
            </a:br>
            <a:r>
              <a:rPr lang="sv-SE" sz="1800" dirty="0"/>
              <a:t>Quelle est la preuve ?</a:t>
            </a:r>
            <a:br>
              <a:rPr lang="sv-SE" sz="1800" dirty="0"/>
            </a:br>
            <a:r>
              <a:rPr lang="sv-SE" sz="1800" dirty="0"/>
              <a:t>Que disent les autres sources ?</a:t>
            </a:r>
            <a:endParaRPr sz="1800" dirty="0"/>
          </a:p>
        </p:txBody>
      </p:sp>
      <p:sp>
        <p:nvSpPr>
          <p:cNvPr id="284" name="Google Shape;284;p34"/>
          <p:cNvSpPr txBox="1">
            <a:spLocks noGrp="1"/>
          </p:cNvSpPr>
          <p:nvPr>
            <p:ph type="body" idx="1"/>
          </p:nvPr>
        </p:nvSpPr>
        <p:spPr>
          <a:xfrm>
            <a:off x="318729" y="2063256"/>
            <a:ext cx="6774062" cy="5395725"/>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Clr>
                <a:schemeClr val="dk1"/>
              </a:buClr>
              <a:buSzPts val="1750"/>
              <a:buNone/>
            </a:pPr>
            <a:r>
              <a:rPr lang="sv-SE" sz="1600" b="1" dirty="0" smtClean="0"/>
              <a:t>1</a:t>
            </a:r>
            <a:r>
              <a:rPr lang="sv-SE" sz="1600" b="1" dirty="0"/>
              <a:t>) Similarité</a:t>
            </a:r>
            <a:r>
              <a:rPr lang="sv-SE" sz="1600" dirty="0"/>
              <a:t>: Vérifiez! Effectuez une recherche d’image inversée pour connaître l’origine des images et les possibles manipulations effectuées. Explorez plusieurs moteurs de recherche, comme Yandex, Bing et Google. </a:t>
            </a:r>
            <a:endParaRPr sz="1600" dirty="0"/>
          </a:p>
          <a:p>
            <a:pPr marL="228600" lvl="0" indent="-219075" algn="l" rtl="0">
              <a:lnSpc>
                <a:spcPct val="70000"/>
              </a:lnSpc>
              <a:spcBef>
                <a:spcPts val="1000"/>
              </a:spcBef>
              <a:spcAft>
                <a:spcPts val="0"/>
              </a:spcAft>
              <a:buClr>
                <a:schemeClr val="dk1"/>
              </a:buClr>
              <a:buSzPts val="1600"/>
              <a:buChar char="•"/>
            </a:pPr>
            <a:r>
              <a:rPr lang="sv-SE" sz="1600" dirty="0"/>
              <a:t>Commencez par cliquer sur cette </a:t>
            </a:r>
            <a:r>
              <a:rPr lang="sv-SE" sz="1600" u="sng" dirty="0">
                <a:solidFill>
                  <a:schemeClr val="hlink"/>
                </a:solidFill>
                <a:hlinkClick r:id="rId3"/>
              </a:rPr>
              <a:t>publication </a:t>
            </a:r>
            <a:r>
              <a:rPr lang="sv-SE" sz="1600" dirty="0"/>
              <a:t>sur Imgur </a:t>
            </a:r>
            <a:endParaRPr sz="1600" dirty="0"/>
          </a:p>
          <a:p>
            <a:pPr marL="0" lvl="0" indent="0" algn="l" rtl="0">
              <a:lnSpc>
                <a:spcPct val="70000"/>
              </a:lnSpc>
              <a:spcBef>
                <a:spcPts val="1000"/>
              </a:spcBef>
              <a:spcAft>
                <a:spcPts val="0"/>
              </a:spcAft>
              <a:buClr>
                <a:schemeClr val="dk1"/>
              </a:buClr>
              <a:buSzPts val="1750"/>
              <a:buNone/>
            </a:pPr>
            <a:r>
              <a:rPr lang="sv-SE" sz="1600" dirty="0"/>
              <a:t>Cliquez droit sur l’image et utiliser “ Fake video news debunker by Invid” pour faire une recherche d’image inversée sur Yandex etc. </a:t>
            </a:r>
            <a:endParaRPr sz="1600" dirty="0"/>
          </a:p>
          <a:p>
            <a:pPr marL="0" lvl="0" indent="0" algn="l" rtl="0">
              <a:lnSpc>
                <a:spcPct val="70000"/>
              </a:lnSpc>
              <a:spcBef>
                <a:spcPts val="1000"/>
              </a:spcBef>
              <a:spcAft>
                <a:spcPts val="0"/>
              </a:spcAft>
              <a:buClr>
                <a:schemeClr val="dk1"/>
              </a:buClr>
              <a:buSzPts val="1750"/>
              <a:buNone/>
            </a:pPr>
            <a:r>
              <a:rPr lang="sv-SE" sz="1600" dirty="0"/>
              <a:t>Cette publication est-elle fiable ? Pourquoi ?</a:t>
            </a:r>
            <a:endParaRPr sz="1600" dirty="0"/>
          </a:p>
          <a:p>
            <a:pPr marL="0" lvl="0" indent="0" algn="l" rtl="0">
              <a:lnSpc>
                <a:spcPct val="70000"/>
              </a:lnSpc>
              <a:spcBef>
                <a:spcPts val="1000"/>
              </a:spcBef>
              <a:spcAft>
                <a:spcPts val="0"/>
              </a:spcAft>
              <a:buClr>
                <a:schemeClr val="dk1"/>
              </a:buClr>
              <a:buSzPts val="1750"/>
              <a:buNone/>
            </a:pPr>
            <a:r>
              <a:rPr lang="sv-SE" sz="1600" b="1" dirty="0"/>
              <a:t/>
            </a:r>
            <a:br>
              <a:rPr lang="sv-SE" sz="1600" b="1" dirty="0"/>
            </a:br>
            <a:r>
              <a:rPr lang="sv-SE" sz="1600" b="1" dirty="0"/>
              <a:t>2) Forensic</a:t>
            </a:r>
            <a:r>
              <a:rPr lang="sv-SE" sz="1600" dirty="0"/>
              <a:t>: Vous êtes le détective ! Repérez ce qui a pu être manipulé. </a:t>
            </a:r>
            <a:endParaRPr sz="1600" dirty="0"/>
          </a:p>
          <a:p>
            <a:pPr marL="228600" lvl="0" indent="-219075" algn="l" rtl="0">
              <a:lnSpc>
                <a:spcPct val="70000"/>
              </a:lnSpc>
              <a:spcBef>
                <a:spcPts val="1000"/>
              </a:spcBef>
              <a:spcAft>
                <a:spcPts val="0"/>
              </a:spcAft>
              <a:buClr>
                <a:schemeClr val="dk1"/>
              </a:buClr>
              <a:buSzPts val="1600"/>
              <a:buChar char="•"/>
            </a:pPr>
            <a:r>
              <a:rPr lang="sv-SE" sz="1600" dirty="0"/>
              <a:t>Commencez par cliquer sur cette </a:t>
            </a:r>
            <a:r>
              <a:rPr lang="sv-SE" sz="1600" u="sng" dirty="0">
                <a:solidFill>
                  <a:schemeClr val="hlink"/>
                </a:solidFill>
                <a:hlinkClick r:id="rId4"/>
              </a:rPr>
              <a:t>publication</a:t>
            </a:r>
            <a:r>
              <a:rPr lang="sv-SE" sz="1600" dirty="0"/>
              <a:t> sur Twitter </a:t>
            </a:r>
            <a:endParaRPr sz="1600" dirty="0"/>
          </a:p>
          <a:p>
            <a:pPr marL="0" lvl="0" indent="0" algn="l" rtl="0">
              <a:lnSpc>
                <a:spcPct val="70000"/>
              </a:lnSpc>
              <a:spcBef>
                <a:spcPts val="1000"/>
              </a:spcBef>
              <a:spcAft>
                <a:spcPts val="0"/>
              </a:spcAft>
              <a:buClr>
                <a:schemeClr val="dk1"/>
              </a:buClr>
              <a:buSzPts val="1750"/>
              <a:buNone/>
            </a:pPr>
            <a:r>
              <a:rPr lang="sv-SE" sz="1600" dirty="0"/>
              <a:t>Cliquez droit sur l’image et utiliser “ Fake video news debunker by Invid” – puis </a:t>
            </a:r>
            <a:r>
              <a:rPr lang="sv-SE" sz="1600" i="1" dirty="0"/>
              <a:t>Forensic</a:t>
            </a:r>
            <a:r>
              <a:rPr lang="sv-SE" sz="1600" dirty="0"/>
              <a:t>. Soumettre et faire défiler vers le bas. Cette publication est-elle fiable ? Pourquoi ?</a:t>
            </a:r>
            <a:endParaRPr sz="1600" dirty="0"/>
          </a:p>
          <a:p>
            <a:pPr marL="0" lvl="0" indent="0" algn="l" rtl="0">
              <a:lnSpc>
                <a:spcPct val="70000"/>
              </a:lnSpc>
              <a:spcBef>
                <a:spcPts val="1000"/>
              </a:spcBef>
              <a:spcAft>
                <a:spcPts val="0"/>
              </a:spcAft>
              <a:buClr>
                <a:schemeClr val="dk1"/>
              </a:buClr>
              <a:buSzPts val="1750"/>
              <a:buNone/>
            </a:pPr>
            <a:r>
              <a:rPr lang="sv-SE" sz="1600" b="1" dirty="0"/>
              <a:t/>
            </a:r>
            <a:br>
              <a:rPr lang="sv-SE" sz="1600" b="1" dirty="0"/>
            </a:br>
            <a:r>
              <a:rPr lang="sv-SE" sz="1600" b="1" dirty="0"/>
              <a:t>3) Images clés : </a:t>
            </a:r>
            <a:r>
              <a:rPr lang="sv-SE" sz="1600" dirty="0"/>
              <a:t>Analysez la vidéo! </a:t>
            </a:r>
            <a:endParaRPr sz="1600" dirty="0"/>
          </a:p>
          <a:p>
            <a:pPr marL="228600" lvl="0" indent="-219075" algn="l" rtl="0">
              <a:lnSpc>
                <a:spcPct val="70000"/>
              </a:lnSpc>
              <a:spcBef>
                <a:spcPts val="1000"/>
              </a:spcBef>
              <a:spcAft>
                <a:spcPts val="0"/>
              </a:spcAft>
              <a:buClr>
                <a:schemeClr val="dk1"/>
              </a:buClr>
              <a:buSzPts val="1600"/>
              <a:buChar char="•"/>
            </a:pPr>
            <a:r>
              <a:rPr lang="sv-SE" sz="1600" dirty="0"/>
              <a:t>Commencez par cliquer sur cette </a:t>
            </a:r>
            <a:r>
              <a:rPr lang="sv-SE" sz="1600" u="sng" dirty="0">
                <a:solidFill>
                  <a:schemeClr val="hlink"/>
                </a:solidFill>
                <a:hlinkClick r:id="rId5"/>
              </a:rPr>
              <a:t>vidéo</a:t>
            </a:r>
            <a:r>
              <a:rPr lang="sv-SE" sz="1600" dirty="0"/>
              <a:t> publiée sur Twitter </a:t>
            </a:r>
            <a:endParaRPr sz="1600" dirty="0"/>
          </a:p>
          <a:p>
            <a:pPr marL="0" lvl="0" indent="0" algn="l" rtl="0">
              <a:lnSpc>
                <a:spcPct val="70000"/>
              </a:lnSpc>
              <a:spcBef>
                <a:spcPts val="1000"/>
              </a:spcBef>
              <a:spcAft>
                <a:spcPts val="0"/>
              </a:spcAft>
              <a:buClr>
                <a:schemeClr val="dk1"/>
              </a:buClr>
              <a:buSzPts val="1750"/>
              <a:buNone/>
            </a:pPr>
            <a:r>
              <a:rPr lang="sv-SE" sz="1600" dirty="0"/>
              <a:t>Utilisez l’outil</a:t>
            </a:r>
            <a:r>
              <a:rPr lang="sv-SE" sz="1600" i="1" dirty="0"/>
              <a:t> Images clés</a:t>
            </a:r>
            <a:r>
              <a:rPr lang="sv-SE" sz="1600" dirty="0"/>
              <a:t> sur InVID. Ajoutez le lien Twitter dans </a:t>
            </a:r>
            <a:r>
              <a:rPr lang="sv-SE" sz="1600" i="1" dirty="0"/>
              <a:t>Images clés</a:t>
            </a:r>
            <a:r>
              <a:rPr lang="sv-SE" sz="1600" dirty="0"/>
              <a:t>. Utilisez la loupe pour voir le nom du manège. Puis, faites une recherche d’image inversée. Cette publication est-elle fiable ?</a:t>
            </a:r>
            <a:endParaRPr sz="1600" dirty="0"/>
          </a:p>
          <a:p>
            <a:pPr marL="0" lvl="0" indent="0" algn="l" rtl="0">
              <a:lnSpc>
                <a:spcPct val="70000"/>
              </a:lnSpc>
              <a:spcBef>
                <a:spcPts val="1000"/>
              </a:spcBef>
              <a:spcAft>
                <a:spcPts val="0"/>
              </a:spcAft>
              <a:buClr>
                <a:schemeClr val="dk1"/>
              </a:buClr>
              <a:buSzPts val="1750"/>
              <a:buNone/>
            </a:pPr>
            <a:endParaRPr sz="1600" dirty="0"/>
          </a:p>
          <a:p>
            <a:pPr marL="0" lvl="0" indent="0" algn="l" rtl="0">
              <a:lnSpc>
                <a:spcPct val="70000"/>
              </a:lnSpc>
              <a:spcBef>
                <a:spcPts val="1000"/>
              </a:spcBef>
              <a:spcAft>
                <a:spcPts val="0"/>
              </a:spcAft>
              <a:buClr>
                <a:schemeClr val="dk1"/>
              </a:buClr>
              <a:buSzPts val="1750"/>
              <a:buNone/>
            </a:pPr>
            <a:endParaRPr sz="1600" dirty="0"/>
          </a:p>
        </p:txBody>
      </p:sp>
      <p:pic>
        <p:nvPicPr>
          <p:cNvPr id="285" name="Google Shape;285;p34"/>
          <p:cNvPicPr preferRelativeResize="0"/>
          <p:nvPr/>
        </p:nvPicPr>
        <p:blipFill rotWithShape="1">
          <a:blip r:embed="rId6">
            <a:alphaModFix/>
          </a:blip>
          <a:srcRect/>
          <a:stretch/>
        </p:blipFill>
        <p:spPr>
          <a:xfrm>
            <a:off x="8539224" y="4554108"/>
            <a:ext cx="1281048" cy="1853987"/>
          </a:xfrm>
          <a:prstGeom prst="rect">
            <a:avLst/>
          </a:prstGeom>
          <a:noFill/>
          <a:ln>
            <a:noFill/>
          </a:ln>
        </p:spPr>
      </p:pic>
      <p:sp>
        <p:nvSpPr>
          <p:cNvPr id="286" name="Google Shape;286;p34"/>
          <p:cNvSpPr txBox="1"/>
          <p:nvPr/>
        </p:nvSpPr>
        <p:spPr>
          <a:xfrm>
            <a:off x="9922519" y="4874505"/>
            <a:ext cx="2058517" cy="80068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sv-SE" sz="1800" b="0" i="0" u="none" strike="noStrike" cap="none" dirty="0">
                <a:solidFill>
                  <a:schemeClr val="dk1"/>
                </a:solidFill>
                <a:latin typeface="Calibri"/>
                <a:ea typeface="Calibri"/>
                <a:cs typeface="Calibri"/>
                <a:sym typeface="Calibri"/>
              </a:rPr>
              <a:t>https://twitter.com/itsnotdweena/status/1139204212762578945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87" name="Google Shape;287;p34"/>
          <p:cNvSpPr txBox="1"/>
          <p:nvPr/>
        </p:nvSpPr>
        <p:spPr>
          <a:xfrm>
            <a:off x="9695502" y="1479471"/>
            <a:ext cx="2244250" cy="8490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sv-SE" sz="1800" b="0" i="0" u="none" strike="noStrike" cap="none" dirty="0">
                <a:solidFill>
                  <a:schemeClr val="dk1"/>
                </a:solidFill>
                <a:latin typeface="Calibri"/>
                <a:ea typeface="Calibri"/>
                <a:cs typeface="Calibri"/>
                <a:sym typeface="Calibri"/>
              </a:rPr>
              <a:t>http://monstone.centerblog.net/481-le-lion-noir</a:t>
            </a:r>
            <a:endParaRPr sz="1400" b="0" i="0" u="none" strike="noStrike" cap="none" dirty="0">
              <a:solidFill>
                <a:srgbClr val="000000"/>
              </a:solidFill>
              <a:latin typeface="Arial"/>
              <a:ea typeface="Arial"/>
              <a:cs typeface="Arial"/>
              <a:sym typeface="Arial"/>
            </a:endParaRPr>
          </a:p>
        </p:txBody>
      </p:sp>
      <p:sp>
        <p:nvSpPr>
          <p:cNvPr id="288" name="Google Shape;288;p34"/>
          <p:cNvSpPr txBox="1"/>
          <p:nvPr/>
        </p:nvSpPr>
        <p:spPr>
          <a:xfrm>
            <a:off x="9806151" y="2851200"/>
            <a:ext cx="2291255" cy="5004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sv-SE" sz="1800" b="0" i="0" u="none" strike="noStrike" cap="none" dirty="0">
                <a:solidFill>
                  <a:schemeClr val="dk1"/>
                </a:solidFill>
                <a:latin typeface="Calibri"/>
                <a:ea typeface="Calibri"/>
                <a:cs typeface="Calibri"/>
                <a:sym typeface="Calibri"/>
              </a:rPr>
              <a:t>https://twitter.com/MainatJM/status/914402135734996993</a:t>
            </a:r>
            <a:endParaRPr sz="1800" b="0" i="0" u="none" strike="noStrike" cap="none" dirty="0">
              <a:solidFill>
                <a:schemeClr val="dk1"/>
              </a:solidFill>
              <a:latin typeface="Calibri"/>
              <a:ea typeface="Calibri"/>
              <a:cs typeface="Calibri"/>
              <a:sym typeface="Calibri"/>
            </a:endParaRPr>
          </a:p>
        </p:txBody>
      </p:sp>
      <p:pic>
        <p:nvPicPr>
          <p:cNvPr id="289" name="Google Shape;289;p34"/>
          <p:cNvPicPr preferRelativeResize="0"/>
          <p:nvPr/>
        </p:nvPicPr>
        <p:blipFill rotWithShape="1">
          <a:blip r:embed="rId7">
            <a:alphaModFix/>
          </a:blip>
          <a:srcRect/>
          <a:stretch/>
        </p:blipFill>
        <p:spPr>
          <a:xfrm>
            <a:off x="8403064" y="3035871"/>
            <a:ext cx="962440" cy="1006521"/>
          </a:xfrm>
          <a:prstGeom prst="rect">
            <a:avLst/>
          </a:prstGeom>
          <a:noFill/>
          <a:ln>
            <a:noFill/>
          </a:ln>
        </p:spPr>
      </p:pic>
      <p:pic>
        <p:nvPicPr>
          <p:cNvPr id="290" name="Google Shape;290;p34"/>
          <p:cNvPicPr preferRelativeResize="0"/>
          <p:nvPr/>
        </p:nvPicPr>
        <p:blipFill rotWithShape="1">
          <a:blip r:embed="rId8">
            <a:alphaModFix/>
          </a:blip>
          <a:srcRect/>
          <a:stretch/>
        </p:blipFill>
        <p:spPr>
          <a:xfrm>
            <a:off x="8404022" y="1595869"/>
            <a:ext cx="1258596" cy="934775"/>
          </a:xfrm>
          <a:prstGeom prst="rect">
            <a:avLst/>
          </a:prstGeom>
          <a:noFill/>
          <a:ln>
            <a:noFill/>
          </a:ln>
        </p:spPr>
      </p:pic>
      <p:sp>
        <p:nvSpPr>
          <p:cNvPr id="13" name="Google Shape;270;p33"/>
          <p:cNvSpPr txBox="1">
            <a:spLocks/>
          </p:cNvSpPr>
          <p:nvPr/>
        </p:nvSpPr>
        <p:spPr>
          <a:xfrm>
            <a:off x="291662" y="100553"/>
            <a:ext cx="10515600" cy="80182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0000"/>
              </a:buClr>
              <a:buSzPts val="4000"/>
            </a:pPr>
            <a:r>
              <a:rPr lang="fr-FR" sz="3800" dirty="0" smtClean="0">
                <a:solidFill>
                  <a:srgbClr val="DF5C2E"/>
                </a:solidFill>
                <a:latin typeface="Times New Roman" panose="02020603050405020304" pitchFamily="18" charset="0"/>
                <a:cs typeface="Times New Roman" panose="02020603050405020304" pitchFamily="18" charset="0"/>
              </a:rPr>
              <a:t>Fiable, biaisé, faux ? Enquêtez en petits groupes</a:t>
            </a:r>
            <a:endParaRPr lang="fr-FR" sz="3800" dirty="0">
              <a:solidFill>
                <a:srgbClr val="DF5C2E"/>
              </a:solidFill>
              <a:latin typeface="Times New Roman" panose="02020603050405020304" pitchFamily="18" charset="0"/>
              <a:cs typeface="Times New Roman" panose="02020603050405020304" pitchFamily="18" charset="0"/>
            </a:endParaRPr>
          </a:p>
        </p:txBody>
      </p:sp>
      <p:pic>
        <p:nvPicPr>
          <p:cNvPr id="14" name="Google Shape;246;p30"/>
          <p:cNvPicPr preferRelativeResize="0"/>
          <p:nvPr/>
        </p:nvPicPr>
        <p:blipFill rotWithShape="1">
          <a:blip r:embed="rId9">
            <a:alphaModFix/>
          </a:blip>
          <a:srcRect/>
          <a:stretch/>
        </p:blipFill>
        <p:spPr>
          <a:xfrm>
            <a:off x="10633664" y="190831"/>
            <a:ext cx="1031500" cy="1031500"/>
          </a:xfrm>
          <a:prstGeom prst="rect">
            <a:avLst/>
          </a:prstGeom>
          <a:noFill/>
          <a:ln>
            <a:noFill/>
          </a:ln>
        </p:spPr>
      </p:pic>
      <p:cxnSp>
        <p:nvCxnSpPr>
          <p:cNvPr id="3" name="Connecteur droit 2"/>
          <p:cNvCxnSpPr/>
          <p:nvPr/>
        </p:nvCxnSpPr>
        <p:spPr>
          <a:xfrm flipV="1">
            <a:off x="321782" y="2018305"/>
            <a:ext cx="6185340" cy="3724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19" name="Google Shape;243;p30"/>
          <p:cNvPicPr preferRelativeResize="0"/>
          <p:nvPr/>
        </p:nvPicPr>
        <p:blipFill rotWithShape="1">
          <a:blip r:embed="rId10">
            <a:alphaModFix/>
          </a:blip>
          <a:srcRect/>
          <a:stretch/>
        </p:blipFill>
        <p:spPr>
          <a:xfrm>
            <a:off x="5817423" y="1410838"/>
            <a:ext cx="864476" cy="82238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6"/>
          <p:cNvSpPr txBox="1">
            <a:spLocks noGrp="1"/>
          </p:cNvSpPr>
          <p:nvPr>
            <p:ph type="title"/>
          </p:nvPr>
        </p:nvSpPr>
        <p:spPr>
          <a:xfrm>
            <a:off x="808703" y="247906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sv-SE"/>
              <a:t>Partage des résultats en collectif, discussion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7"/>
          <p:cNvSpPr txBox="1">
            <a:spLocks noGrp="1"/>
          </p:cNvSpPr>
          <p:nvPr>
            <p:ph type="title"/>
          </p:nvPr>
        </p:nvSpPr>
        <p:spPr>
          <a:xfrm>
            <a:off x="218089"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sv-SE" sz="3800" dirty="0" smtClean="0">
                <a:solidFill>
                  <a:srgbClr val="DF5C2E"/>
                </a:solidFill>
                <a:latin typeface="Times New Roman" panose="02020603050405020304" pitchFamily="18" charset="0"/>
                <a:cs typeface="Times New Roman" panose="02020603050405020304" pitchFamily="18" charset="0"/>
              </a:rPr>
              <a:t>Pour une </a:t>
            </a:r>
            <a:r>
              <a:rPr lang="sv-SE" sz="3800" dirty="0">
                <a:solidFill>
                  <a:srgbClr val="DF5C2E"/>
                </a:solidFill>
                <a:latin typeface="Times New Roman" panose="02020603050405020304" pitchFamily="18" charset="0"/>
                <a:cs typeface="Times New Roman" panose="02020603050405020304" pitchFamily="18" charset="0"/>
              </a:rPr>
              <a:t>bonne gestion de </a:t>
            </a:r>
            <a:r>
              <a:rPr lang="sv-SE" sz="3800" dirty="0" smtClean="0">
                <a:solidFill>
                  <a:srgbClr val="DF5C2E"/>
                </a:solidFill>
                <a:latin typeface="Times New Roman" panose="02020603050405020304" pitchFamily="18" charset="0"/>
                <a:cs typeface="Times New Roman" panose="02020603050405020304" pitchFamily="18" charset="0"/>
              </a:rPr>
              <a:t>l’information</a:t>
            </a:r>
            <a:endParaRPr sz="3800" dirty="0">
              <a:solidFill>
                <a:srgbClr val="DF5C2E"/>
              </a:solidFill>
              <a:latin typeface="Times New Roman" panose="02020603050405020304" pitchFamily="18" charset="0"/>
              <a:cs typeface="Times New Roman" panose="02020603050405020304" pitchFamily="18" charset="0"/>
            </a:endParaRPr>
          </a:p>
        </p:txBody>
      </p:sp>
      <p:sp>
        <p:nvSpPr>
          <p:cNvPr id="315" name="Google Shape;315;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514350" lvl="0" indent="-514350" algn="l" rtl="0">
              <a:lnSpc>
                <a:spcPct val="80000"/>
              </a:lnSpc>
              <a:spcBef>
                <a:spcPts val="0"/>
              </a:spcBef>
              <a:spcAft>
                <a:spcPts val="0"/>
              </a:spcAft>
              <a:buClr>
                <a:srgbClr val="92D050"/>
              </a:buClr>
              <a:buSzPts val="2800"/>
              <a:buFont typeface="Wingdings" panose="05000000000000000000" pitchFamily="2" charset="2"/>
              <a:buChar char="§"/>
            </a:pPr>
            <a:r>
              <a:rPr lang="sv-SE" dirty="0"/>
              <a:t>Définir des filtres quant aux sources fiables - par exemple, en privilégiant les fils d’actualités de médias </a:t>
            </a:r>
            <a:r>
              <a:rPr lang="sv-SE" dirty="0" smtClean="0"/>
              <a:t>traditionnels</a:t>
            </a:r>
            <a:endParaRPr dirty="0"/>
          </a:p>
          <a:p>
            <a:pPr marL="514350" lvl="0" indent="-514350" algn="l" rtl="0">
              <a:lnSpc>
                <a:spcPct val="80000"/>
              </a:lnSpc>
              <a:spcBef>
                <a:spcPts val="1000"/>
              </a:spcBef>
              <a:spcAft>
                <a:spcPts val="0"/>
              </a:spcAft>
              <a:buClr>
                <a:srgbClr val="92D050"/>
              </a:buClr>
              <a:buSzPts val="2800"/>
              <a:buFont typeface="Wingdings" panose="05000000000000000000" pitchFamily="2" charset="2"/>
              <a:buChar char="§"/>
            </a:pPr>
            <a:r>
              <a:rPr lang="sv-SE" dirty="0"/>
              <a:t>Faire attention aux cadres et </a:t>
            </a:r>
            <a:r>
              <a:rPr lang="sv-SE" dirty="0" smtClean="0"/>
              <a:t>aux designs </a:t>
            </a:r>
            <a:r>
              <a:rPr lang="sv-SE" dirty="0"/>
              <a:t>fallacieux – ce qui est bien présenté peut s’avérer être tout à fait le contraire </a:t>
            </a:r>
            <a:r>
              <a:rPr lang="sv-SE" dirty="0" smtClean="0"/>
              <a:t>de ce qu’il prétend !</a:t>
            </a:r>
            <a:endParaRPr dirty="0"/>
          </a:p>
          <a:p>
            <a:pPr marL="514350" lvl="0" indent="-514350" algn="l" rtl="0">
              <a:lnSpc>
                <a:spcPct val="80000"/>
              </a:lnSpc>
              <a:spcBef>
                <a:spcPts val="1000"/>
              </a:spcBef>
              <a:spcAft>
                <a:spcPts val="0"/>
              </a:spcAft>
              <a:buClr>
                <a:srgbClr val="92D050"/>
              </a:buClr>
              <a:buSzPts val="2800"/>
              <a:buFont typeface="Wingdings" panose="05000000000000000000" pitchFamily="2" charset="2"/>
              <a:buChar char="§"/>
            </a:pPr>
            <a:r>
              <a:rPr lang="sv-SE" dirty="0"/>
              <a:t>Utiliser plusieurs moteurs de recherches </a:t>
            </a:r>
            <a:r>
              <a:rPr lang="sv-SE" dirty="0" smtClean="0"/>
              <a:t>différents</a:t>
            </a:r>
            <a:endParaRPr dirty="0"/>
          </a:p>
          <a:p>
            <a:pPr marL="514350" lvl="0" indent="-514350" algn="l" rtl="0">
              <a:lnSpc>
                <a:spcPct val="80000"/>
              </a:lnSpc>
              <a:spcBef>
                <a:spcPts val="1000"/>
              </a:spcBef>
              <a:spcAft>
                <a:spcPts val="0"/>
              </a:spcAft>
              <a:buClr>
                <a:srgbClr val="92D050"/>
              </a:buClr>
              <a:buSzPts val="2800"/>
              <a:buFont typeface="Wingdings" panose="05000000000000000000" pitchFamily="2" charset="2"/>
              <a:buChar char="§"/>
            </a:pPr>
            <a:r>
              <a:rPr lang="sv-SE" dirty="0"/>
              <a:t>Rechercher d’autres sources d’informations, revérifier!</a:t>
            </a:r>
            <a:endParaRPr dirty="0"/>
          </a:p>
          <a:p>
            <a:pPr marL="514350" lvl="0" indent="-514350" algn="l" rtl="0">
              <a:lnSpc>
                <a:spcPct val="80000"/>
              </a:lnSpc>
              <a:spcBef>
                <a:spcPts val="1000"/>
              </a:spcBef>
              <a:spcAft>
                <a:spcPts val="0"/>
              </a:spcAft>
              <a:buClr>
                <a:srgbClr val="92D050"/>
              </a:buClr>
              <a:buSzPts val="2800"/>
              <a:buFont typeface="Wingdings" panose="05000000000000000000" pitchFamily="2" charset="2"/>
              <a:buChar char="§"/>
            </a:pPr>
            <a:r>
              <a:rPr lang="sv-SE" dirty="0"/>
              <a:t>Réfléchir avant de publier - partager avec précaution !</a:t>
            </a:r>
            <a:endParaRPr dirty="0"/>
          </a:p>
          <a:p>
            <a:pPr marL="514350" lvl="0" indent="-514350" algn="l" rtl="0">
              <a:lnSpc>
                <a:spcPct val="80000"/>
              </a:lnSpc>
              <a:spcBef>
                <a:spcPts val="1000"/>
              </a:spcBef>
              <a:spcAft>
                <a:spcPts val="0"/>
              </a:spcAft>
              <a:buClr>
                <a:srgbClr val="92D050"/>
              </a:buClr>
              <a:buSzPts val="2800"/>
              <a:buFont typeface="Wingdings" panose="05000000000000000000" pitchFamily="2" charset="2"/>
              <a:buChar char="§"/>
            </a:pPr>
            <a:r>
              <a:rPr lang="sv-SE" dirty="0"/>
              <a:t>Garder la tête froide !</a:t>
            </a:r>
            <a:endParaRPr dirty="0"/>
          </a:p>
          <a:p>
            <a:pPr marL="228600" lvl="0" indent="-50800" algn="l" rtl="0">
              <a:lnSpc>
                <a:spcPct val="80000"/>
              </a:lnSpc>
              <a:spcBef>
                <a:spcPts val="1000"/>
              </a:spcBef>
              <a:spcAft>
                <a:spcPts val="0"/>
              </a:spcAft>
              <a:buClr>
                <a:schemeClr val="dk1"/>
              </a:buClr>
              <a:buSzPts val="2800"/>
              <a:buNone/>
            </a:pPr>
            <a:endParaRPr dirty="0"/>
          </a:p>
          <a:p>
            <a:pPr marL="457200" lvl="1" indent="0" algn="l" rtl="0">
              <a:lnSpc>
                <a:spcPct val="80000"/>
              </a:lnSpc>
              <a:spcBef>
                <a:spcPts val="500"/>
              </a:spcBef>
              <a:spcAft>
                <a:spcPts val="0"/>
              </a:spcAft>
              <a:buClr>
                <a:srgbClr val="FF0000"/>
              </a:buClr>
              <a:buSzPts val="2400"/>
              <a:buNone/>
            </a:pPr>
            <a:r>
              <a:rPr lang="fr-FR" dirty="0" smtClean="0">
                <a:solidFill>
                  <a:srgbClr val="FF0000"/>
                </a:solidFill>
              </a:rPr>
              <a:t> </a:t>
            </a:r>
            <a:endParaRPr dirty="0">
              <a:solidFill>
                <a:srgbClr val="FF0000"/>
              </a:solidFill>
            </a:endParaRPr>
          </a:p>
          <a:p>
            <a:pPr marL="685800" lvl="1" indent="-76200" algn="l" rtl="0">
              <a:lnSpc>
                <a:spcPct val="80000"/>
              </a:lnSpc>
              <a:spcBef>
                <a:spcPts val="500"/>
              </a:spcBef>
              <a:spcAft>
                <a:spcPts val="0"/>
              </a:spcAft>
              <a:buClr>
                <a:schemeClr val="dk1"/>
              </a:buClr>
              <a:buSzPts val="2400"/>
              <a:buNone/>
            </a:pPr>
            <a:endParaRPr dirty="0"/>
          </a:p>
        </p:txBody>
      </p:sp>
      <p:pic>
        <p:nvPicPr>
          <p:cNvPr id="5" name="Google Shape;246;p30"/>
          <p:cNvPicPr preferRelativeResize="0"/>
          <p:nvPr/>
        </p:nvPicPr>
        <p:blipFill rotWithShape="1">
          <a:blip r:embed="rId3">
            <a:alphaModFix/>
          </a:blip>
          <a:srcRect/>
          <a:stretch/>
        </p:blipFill>
        <p:spPr>
          <a:xfrm>
            <a:off x="10633664" y="190831"/>
            <a:ext cx="1031500" cy="1031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444137" y="2999103"/>
            <a:ext cx="11547566"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Calibri"/>
              <a:buNone/>
            </a:pPr>
            <a:endParaRPr sz="5400" dirty="0">
              <a:solidFill>
                <a:schemeClr val="tx1"/>
              </a:solidFill>
            </a:endParaRPr>
          </a:p>
          <a:p>
            <a:pPr marL="0" lvl="0" indent="0" algn="ctr" rtl="0">
              <a:lnSpc>
                <a:spcPct val="90000"/>
              </a:lnSpc>
              <a:spcBef>
                <a:spcPts val="0"/>
              </a:spcBef>
              <a:spcAft>
                <a:spcPts val="0"/>
              </a:spcAft>
              <a:buClr>
                <a:schemeClr val="dk1"/>
              </a:buClr>
              <a:buSzPts val="5400"/>
              <a:buFont typeface="Calibri"/>
              <a:buNone/>
            </a:pPr>
            <a:endParaRPr sz="5400" dirty="0">
              <a:solidFill>
                <a:schemeClr val="tx1"/>
              </a:solidFill>
            </a:endParaRPr>
          </a:p>
          <a:p>
            <a:pPr lvl="0">
              <a:buSzPts val="5400"/>
            </a:pPr>
            <a:r>
              <a:rPr lang="sv-SE" sz="2500" i="1" dirty="0" smtClean="0">
                <a:solidFill>
                  <a:schemeClr val="tx1"/>
                </a:solidFill>
              </a:rPr>
              <a:t>Un projet  soutenu par la Commission europénne </a:t>
            </a:r>
            <a:br>
              <a:rPr lang="sv-SE" sz="2500" i="1" dirty="0" smtClean="0">
                <a:solidFill>
                  <a:schemeClr val="tx1"/>
                </a:solidFill>
              </a:rPr>
            </a:br>
            <a:r>
              <a:rPr lang="sv-SE" sz="2500" i="1" dirty="0" smtClean="0">
                <a:solidFill>
                  <a:schemeClr val="tx1"/>
                </a:solidFill>
              </a:rPr>
              <a:t>et, en France, par le ministère de la Culture</a:t>
            </a:r>
            <a:br>
              <a:rPr lang="sv-SE" sz="2500" i="1" dirty="0" smtClean="0">
                <a:solidFill>
                  <a:schemeClr val="tx1"/>
                </a:solidFill>
              </a:rPr>
            </a:br>
            <a:r>
              <a:rPr lang="sv-SE" sz="2500" b="1" dirty="0" smtClean="0">
                <a:solidFill>
                  <a:schemeClr val="tx1"/>
                </a:solidFill>
              </a:rPr>
              <a:t/>
            </a:r>
            <a:br>
              <a:rPr lang="sv-SE" sz="2500" b="1" dirty="0" smtClean="0">
                <a:solidFill>
                  <a:schemeClr val="tx1"/>
                </a:solidFill>
              </a:rPr>
            </a:br>
            <a:r>
              <a:rPr lang="sv-SE" sz="2500" b="1" dirty="0">
                <a:solidFill>
                  <a:schemeClr val="tx1"/>
                </a:solidFill>
              </a:rPr>
              <a:t> </a:t>
            </a:r>
            <a:r>
              <a:rPr lang="sv-SE" sz="2500" dirty="0" smtClean="0">
                <a:solidFill>
                  <a:schemeClr val="tx1"/>
                </a:solidFill>
              </a:rPr>
              <a:t>Plus sur le projet : project-youcheck.com/</a:t>
            </a:r>
            <a:br>
              <a:rPr lang="sv-SE" sz="2500" dirty="0" smtClean="0">
                <a:solidFill>
                  <a:schemeClr val="tx1"/>
                </a:solidFill>
              </a:rPr>
            </a:br>
            <a:r>
              <a:rPr lang="sv-SE" sz="2500" dirty="0" smtClean="0">
                <a:solidFill>
                  <a:schemeClr val="tx1"/>
                </a:solidFill>
              </a:rPr>
              <a:t/>
            </a:r>
            <a:br>
              <a:rPr lang="sv-SE" sz="2500" dirty="0" smtClean="0">
                <a:solidFill>
                  <a:schemeClr val="tx1"/>
                </a:solidFill>
              </a:rPr>
            </a:br>
            <a:r>
              <a:rPr lang="sv-SE" sz="3000" dirty="0" smtClean="0">
                <a:solidFill>
                  <a:schemeClr val="tx1"/>
                </a:solidFill>
              </a:rPr>
              <a:t>Contacts France : </a:t>
            </a:r>
            <a:br>
              <a:rPr lang="sv-SE" sz="3000" dirty="0" smtClean="0">
                <a:solidFill>
                  <a:schemeClr val="tx1"/>
                </a:solidFill>
              </a:rPr>
            </a:br>
            <a:r>
              <a:rPr lang="sv-SE" sz="3000" dirty="0" smtClean="0">
                <a:solidFill>
                  <a:schemeClr val="tx1"/>
                </a:solidFill>
              </a:rPr>
              <a:t>pascale@savoirdevenir.net</a:t>
            </a:r>
            <a:br>
              <a:rPr lang="sv-SE" sz="3000" dirty="0" smtClean="0">
                <a:solidFill>
                  <a:schemeClr val="tx1"/>
                </a:solidFill>
              </a:rPr>
            </a:br>
            <a:r>
              <a:rPr lang="sv-SE" sz="3000" dirty="0" smtClean="0">
                <a:solidFill>
                  <a:schemeClr val="tx1"/>
                </a:solidFill>
              </a:rPr>
              <a:t>sophia@savoirdevenir.net</a:t>
            </a:r>
            <a:endParaRPr sz="3000" dirty="0">
              <a:solidFill>
                <a:schemeClr val="tx1"/>
              </a:solidFill>
            </a:endParaRPr>
          </a:p>
        </p:txBody>
      </p:sp>
      <p:pic>
        <p:nvPicPr>
          <p:cNvPr id="90" name="Google Shape;90;p14"/>
          <p:cNvPicPr preferRelativeResize="0"/>
          <p:nvPr/>
        </p:nvPicPr>
        <p:blipFill rotWithShape="1">
          <a:blip r:embed="rId3">
            <a:alphaModFix/>
          </a:blip>
          <a:srcRect/>
          <a:stretch/>
        </p:blipFill>
        <p:spPr>
          <a:xfrm>
            <a:off x="5032623" y="0"/>
            <a:ext cx="2091991" cy="2008256"/>
          </a:xfrm>
          <a:prstGeom prst="rect">
            <a:avLst/>
          </a:prstGeom>
          <a:noFill/>
          <a:ln>
            <a:noFill/>
          </a:ln>
        </p:spPr>
      </p:pic>
      <p:pic>
        <p:nvPicPr>
          <p:cNvPr id="91" name="Google Shape;91;p14"/>
          <p:cNvPicPr preferRelativeResize="0"/>
          <p:nvPr/>
        </p:nvPicPr>
        <p:blipFill rotWithShape="1">
          <a:blip r:embed="rId4">
            <a:alphaModFix/>
          </a:blip>
          <a:srcRect/>
          <a:stretch/>
        </p:blipFill>
        <p:spPr>
          <a:xfrm>
            <a:off x="4542022" y="5722969"/>
            <a:ext cx="1536596" cy="998384"/>
          </a:xfrm>
          <a:prstGeom prst="rect">
            <a:avLst/>
          </a:prstGeom>
          <a:noFill/>
          <a:ln>
            <a:noFill/>
          </a:ln>
        </p:spPr>
      </p:pic>
      <p:pic>
        <p:nvPicPr>
          <p:cNvPr id="5" name="officeArt object" descr="MarianneMC (1).JPG"/>
          <p:cNvPicPr/>
          <p:nvPr/>
        </p:nvPicPr>
        <p:blipFill>
          <a:blip r:embed="rId5"/>
          <a:stretch/>
        </p:blipFill>
        <p:spPr bwMode="auto">
          <a:xfrm>
            <a:off x="6758854" y="5789721"/>
            <a:ext cx="808960" cy="864880"/>
          </a:xfrm>
          <a:prstGeom prst="rect">
            <a:avLst/>
          </a:prstGeom>
          <a:ln w="12700" cap="flat">
            <a:noFill/>
            <a:miter lim="400000"/>
          </a:ln>
        </p:spPr>
      </p:pic>
    </p:spTree>
    <p:extLst>
      <p:ext uri="{BB962C8B-B14F-4D97-AF65-F5344CB8AC3E}">
        <p14:creationId xmlns:p14="http://schemas.microsoft.com/office/powerpoint/2010/main" val="364547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264057" y="170701"/>
            <a:ext cx="10515600" cy="105634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sv-SE" sz="3959" dirty="0" smtClean="0">
                <a:solidFill>
                  <a:srgbClr val="F05C2E"/>
                </a:solidFill>
                <a:latin typeface="Times New Roman" panose="02020603050405020304" pitchFamily="18" charset="0"/>
                <a:cs typeface="Times New Roman" panose="02020603050405020304" pitchFamily="18" charset="0"/>
              </a:rPr>
              <a:t>Définitions </a:t>
            </a:r>
            <a:endParaRPr sz="3959" dirty="0">
              <a:solidFill>
                <a:srgbClr val="F05C2E"/>
              </a:solidFill>
              <a:latin typeface="Times New Roman" panose="02020603050405020304" pitchFamily="18" charset="0"/>
              <a:cs typeface="Times New Roman" panose="02020603050405020304" pitchFamily="18" charset="0"/>
            </a:endParaRPr>
          </a:p>
        </p:txBody>
      </p:sp>
      <p:sp>
        <p:nvSpPr>
          <p:cNvPr id="104" name="Google Shape;104;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sp>
        <p:nvSpPr>
          <p:cNvPr id="105" name="Google Shape;105;p16"/>
          <p:cNvSpPr txBox="1"/>
          <p:nvPr/>
        </p:nvSpPr>
        <p:spPr>
          <a:xfrm>
            <a:off x="838200" y="1500711"/>
            <a:ext cx="10382794" cy="500459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sv-SE" sz="2400" b="1" i="0" u="none" strike="noStrike" cap="none" dirty="0">
                <a:solidFill>
                  <a:schemeClr val="dk1"/>
                </a:solidFill>
                <a:latin typeface="Calibri"/>
                <a:ea typeface="Calibri"/>
                <a:cs typeface="Calibri"/>
                <a:sym typeface="Calibri"/>
              </a:rPr>
              <a:t>Information : </a:t>
            </a:r>
            <a:r>
              <a:rPr lang="sv-SE" sz="2400" b="0" i="0" u="none" strike="noStrike" cap="none" dirty="0">
                <a:solidFill>
                  <a:schemeClr val="dk1"/>
                </a:solidFill>
                <a:latin typeface="Calibri"/>
                <a:ea typeface="Calibri"/>
                <a:cs typeface="Calibri"/>
                <a:sym typeface="Calibri"/>
              </a:rPr>
              <a:t>“Nouvelle communiquée par une agence de presse, un journal, la radio, la télévision. ” (Larousse.fr) </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sv-SE" sz="2400" b="1" i="0" u="none" strike="noStrike" cap="none" dirty="0">
                <a:solidFill>
                  <a:schemeClr val="dk1"/>
                </a:solidFill>
                <a:latin typeface="Calibri"/>
                <a:ea typeface="Calibri"/>
                <a:cs typeface="Calibri"/>
                <a:sym typeface="Calibri"/>
              </a:rPr>
              <a:t>Infox </a:t>
            </a:r>
            <a:r>
              <a:rPr lang="sv-SE" sz="2400" b="0" i="0" u="none" strike="noStrike" cap="none" dirty="0">
                <a:solidFill>
                  <a:schemeClr val="dk1"/>
                </a:solidFill>
                <a:latin typeface="Calibri"/>
                <a:ea typeface="Calibri"/>
                <a:cs typeface="Calibri"/>
                <a:sym typeface="Calibri"/>
              </a:rPr>
              <a:t>: information </a:t>
            </a:r>
            <a:r>
              <a:rPr lang="sv-SE" sz="2400" b="0" i="1" u="none" strike="noStrike" cap="none" dirty="0">
                <a:solidFill>
                  <a:schemeClr val="dk1"/>
                </a:solidFill>
                <a:latin typeface="Calibri"/>
                <a:ea typeface="Calibri"/>
                <a:cs typeface="Calibri"/>
                <a:sym typeface="Calibri"/>
              </a:rPr>
              <a:t>« mensongère ou délibérément biaisée »</a:t>
            </a:r>
            <a:r>
              <a:rPr lang="sv-SE" sz="2400" b="0" i="0" u="none" strike="noStrike" cap="none" dirty="0">
                <a:solidFill>
                  <a:schemeClr val="dk1"/>
                </a:solidFill>
                <a:latin typeface="Calibri"/>
                <a:ea typeface="Calibri"/>
                <a:cs typeface="Calibri"/>
                <a:sym typeface="Calibri"/>
              </a:rPr>
              <a:t>, servant par exemple « </a:t>
            </a:r>
            <a:r>
              <a:rPr lang="sv-SE" sz="2400" b="0" i="1" u="none" strike="noStrike" cap="none" dirty="0">
                <a:solidFill>
                  <a:schemeClr val="dk1"/>
                </a:solidFill>
                <a:latin typeface="Calibri"/>
                <a:ea typeface="Calibri"/>
                <a:cs typeface="Calibri"/>
                <a:sym typeface="Calibri"/>
              </a:rPr>
              <a:t>à défavoriser un parti politique, à entacher la réputation d’une personnalité ou d’une entreprise, ou à contrer une vérité scientifique établie </a:t>
            </a:r>
            <a:r>
              <a:rPr lang="sv-SE" sz="2400" b="0" i="0" u="none" strike="noStrike" cap="none" dirty="0">
                <a:solidFill>
                  <a:schemeClr val="dk1"/>
                </a:solidFill>
                <a:latin typeface="Calibri"/>
                <a:ea typeface="Calibri"/>
                <a:cs typeface="Calibri"/>
                <a:sym typeface="Calibri"/>
              </a:rPr>
              <a:t>»  (Journal Officiel, 4 octobre 2018).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sv-SE" sz="2400" b="1" dirty="0" smtClean="0">
                <a:solidFill>
                  <a:schemeClr val="dk1"/>
                </a:solidFill>
                <a:latin typeface="Calibri"/>
                <a:ea typeface="Calibri"/>
                <a:cs typeface="Calibri"/>
                <a:sym typeface="Calibri"/>
              </a:rPr>
              <a:t>Mé</a:t>
            </a:r>
            <a:r>
              <a:rPr lang="sv-SE" sz="2400" b="1" i="0" u="none" strike="noStrike" cap="none" dirty="0" smtClean="0">
                <a:solidFill>
                  <a:schemeClr val="dk1"/>
                </a:solidFill>
                <a:latin typeface="Calibri"/>
                <a:ea typeface="Calibri"/>
                <a:cs typeface="Calibri"/>
                <a:sym typeface="Calibri"/>
              </a:rPr>
              <a:t>sinformation </a:t>
            </a:r>
            <a:r>
              <a:rPr lang="sv-SE" sz="2400" b="1" i="0" u="none" strike="noStrike" cap="none" dirty="0">
                <a:solidFill>
                  <a:schemeClr val="dk1"/>
                </a:solidFill>
                <a:latin typeface="Calibri"/>
                <a:ea typeface="Calibri"/>
                <a:cs typeface="Calibri"/>
                <a:sym typeface="Calibri"/>
              </a:rPr>
              <a:t>(misinformation)</a:t>
            </a:r>
            <a:r>
              <a:rPr lang="sv-SE" sz="2400" b="0" i="0" u="none" strike="noStrike" cap="none" dirty="0">
                <a:solidFill>
                  <a:schemeClr val="dk1"/>
                </a:solidFill>
                <a:latin typeface="Calibri"/>
                <a:ea typeface="Calibri"/>
                <a:cs typeface="Calibri"/>
                <a:sym typeface="Calibri"/>
              </a:rPr>
              <a:t> </a:t>
            </a:r>
            <a:r>
              <a:rPr lang="sv-SE" sz="2400" b="0" i="0" u="none" strike="noStrike" cap="none" dirty="0" smtClean="0">
                <a:solidFill>
                  <a:schemeClr val="dk1"/>
                </a:solidFill>
                <a:latin typeface="Calibri"/>
                <a:ea typeface="Calibri"/>
                <a:cs typeface="Calibri"/>
                <a:sym typeface="Calibri"/>
              </a:rPr>
              <a:t>: information </a:t>
            </a:r>
            <a:r>
              <a:rPr lang="sv-SE" sz="2400" b="0" i="0" u="none" strike="noStrike" cap="none" dirty="0">
                <a:solidFill>
                  <a:schemeClr val="dk1"/>
                </a:solidFill>
                <a:latin typeface="Calibri"/>
                <a:ea typeface="Calibri"/>
                <a:cs typeface="Calibri"/>
                <a:sym typeface="Calibri"/>
              </a:rPr>
              <a:t>fausse ou inexacte. Elle est associée aux fausses rumeurs, aux insultes et aux farces, tandis que la </a:t>
            </a:r>
            <a:r>
              <a:rPr lang="sv-SE" sz="2400" b="1" i="0" u="none" strike="noStrike" cap="none" dirty="0">
                <a:solidFill>
                  <a:schemeClr val="dk1"/>
                </a:solidFill>
                <a:latin typeface="Calibri"/>
                <a:ea typeface="Calibri"/>
                <a:cs typeface="Calibri"/>
                <a:sym typeface="Calibri"/>
              </a:rPr>
              <a:t>désinformation</a:t>
            </a:r>
            <a:r>
              <a:rPr lang="sv-SE" sz="2400" b="0" i="0" u="none" strike="noStrike" cap="none" dirty="0">
                <a:solidFill>
                  <a:schemeClr val="dk1"/>
                </a:solidFill>
                <a:latin typeface="Calibri"/>
                <a:ea typeface="Calibri"/>
                <a:cs typeface="Calibri"/>
                <a:sym typeface="Calibri"/>
              </a:rPr>
              <a:t>, plus délibérée est associée à des contenus malveillants tels que les canulars, le hameçonnage et la propagande informatique.” (Wikipedia, Version anglaise)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p:txBody>
      </p:sp>
      <p:pic>
        <p:nvPicPr>
          <p:cNvPr id="5" name="Google Shape;90;p14"/>
          <p:cNvPicPr preferRelativeResize="0"/>
          <p:nvPr/>
        </p:nvPicPr>
        <p:blipFill rotWithShape="1">
          <a:blip r:embed="rId3">
            <a:alphaModFix/>
          </a:blip>
          <a:srcRect/>
          <a:stretch/>
        </p:blipFill>
        <p:spPr>
          <a:xfrm>
            <a:off x="10779657" y="170701"/>
            <a:ext cx="1135585" cy="11355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338668" y="75711"/>
            <a:ext cx="10515600" cy="1325563"/>
          </a:xfrm>
          <a:prstGeom prst="rect">
            <a:avLst/>
          </a:prstGeom>
          <a:noFill/>
          <a:ln>
            <a:noFill/>
          </a:ln>
        </p:spPr>
        <p:txBody>
          <a:bodyPr spcFirstLastPara="1" wrap="square" lIns="91425" tIns="45700" rIns="91425" bIns="45700" anchor="ctr" anchorCtr="0">
            <a:noAutofit/>
          </a:bodyPr>
          <a:lstStyle/>
          <a:p>
            <a:pPr>
              <a:buSzPts val="3959"/>
            </a:pPr>
            <a:r>
              <a:rPr lang="sv-SE" sz="3959" dirty="0">
                <a:solidFill>
                  <a:srgbClr val="F05C2E"/>
                </a:solidFill>
                <a:latin typeface="Times New Roman" panose="02020603050405020304" pitchFamily="18" charset="0"/>
                <a:cs typeface="Times New Roman" panose="02020603050405020304" pitchFamily="18" charset="0"/>
              </a:rPr>
              <a:t>I</a:t>
            </a:r>
            <a:r>
              <a:rPr lang="sv-SE" sz="3959" dirty="0" smtClean="0">
                <a:solidFill>
                  <a:srgbClr val="F05C2E"/>
                </a:solidFill>
                <a:latin typeface="Times New Roman" panose="02020603050405020304" pitchFamily="18" charset="0"/>
                <a:cs typeface="Times New Roman" panose="02020603050405020304" pitchFamily="18" charset="0"/>
              </a:rPr>
              <a:t>nformation vs mé/désinformation</a:t>
            </a:r>
            <a:endParaRPr sz="3959" dirty="0">
              <a:solidFill>
                <a:srgbClr val="F05C2E"/>
              </a:solidFill>
              <a:latin typeface="Times New Roman" panose="02020603050405020304" pitchFamily="18" charset="0"/>
              <a:cs typeface="Times New Roman" panose="02020603050405020304" pitchFamily="18" charset="0"/>
            </a:endParaRPr>
          </a:p>
        </p:txBody>
      </p:sp>
      <p:sp>
        <p:nvSpPr>
          <p:cNvPr id="111" name="Google Shape;111;p17"/>
          <p:cNvSpPr txBox="1">
            <a:spLocks noGrp="1"/>
          </p:cNvSpPr>
          <p:nvPr>
            <p:ph type="body" idx="1"/>
          </p:nvPr>
        </p:nvSpPr>
        <p:spPr>
          <a:xfrm>
            <a:off x="852851" y="1306286"/>
            <a:ext cx="5157787" cy="8239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None/>
            </a:pPr>
            <a:r>
              <a:rPr lang="sv-SE" sz="3200" b="0" dirty="0"/>
              <a:t>Information fiable</a:t>
            </a:r>
            <a:endParaRPr sz="3200" b="0" dirty="0"/>
          </a:p>
        </p:txBody>
      </p:sp>
      <p:sp>
        <p:nvSpPr>
          <p:cNvPr id="112" name="Google Shape;112;p17"/>
          <p:cNvSpPr txBox="1">
            <a:spLocks noGrp="1"/>
          </p:cNvSpPr>
          <p:nvPr>
            <p:ph type="body" idx="2"/>
          </p:nvPr>
        </p:nvSpPr>
        <p:spPr>
          <a:xfrm>
            <a:off x="669983" y="2505075"/>
            <a:ext cx="4267777" cy="4159800"/>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rgbClr val="92D050"/>
              </a:buClr>
              <a:buSzPts val="2800"/>
              <a:buFont typeface="Calibri"/>
              <a:buAutoNum type="arabicPeriod"/>
            </a:pPr>
            <a:r>
              <a:rPr lang="sv-SE" sz="2500" dirty="0"/>
              <a:t>But : </a:t>
            </a:r>
            <a:r>
              <a:rPr lang="sv-SE" sz="2500" dirty="0" smtClean="0"/>
              <a:t>informer</a:t>
            </a:r>
          </a:p>
          <a:p>
            <a:pPr marL="514350" lvl="0" indent="-514350" algn="l" rtl="0">
              <a:lnSpc>
                <a:spcPct val="90000"/>
              </a:lnSpc>
              <a:spcBef>
                <a:spcPts val="0"/>
              </a:spcBef>
              <a:spcAft>
                <a:spcPts val="0"/>
              </a:spcAft>
              <a:buClr>
                <a:srgbClr val="92D050"/>
              </a:buClr>
              <a:buSzPts val="2800"/>
              <a:buFont typeface="Calibri"/>
              <a:buAutoNum type="arabicPeriod"/>
            </a:pPr>
            <a:endParaRPr sz="1000" dirty="0"/>
          </a:p>
          <a:p>
            <a:pPr marL="514350" lvl="0" indent="-514350" algn="l" rtl="0">
              <a:lnSpc>
                <a:spcPct val="90000"/>
              </a:lnSpc>
              <a:spcBef>
                <a:spcPts val="1000"/>
              </a:spcBef>
              <a:spcAft>
                <a:spcPts val="0"/>
              </a:spcAft>
              <a:buClr>
                <a:srgbClr val="92D050"/>
              </a:buClr>
              <a:buSzPts val="2800"/>
              <a:buFont typeface="Calibri"/>
              <a:buAutoNum type="arabicPeriod"/>
            </a:pPr>
            <a:r>
              <a:rPr lang="sv-SE" sz="2500" dirty="0"/>
              <a:t>Focalisation sur les faits</a:t>
            </a:r>
            <a:endParaRPr sz="2500" dirty="0"/>
          </a:p>
          <a:p>
            <a:pPr marL="514350" lvl="0" indent="-514350" algn="l" rtl="0">
              <a:lnSpc>
                <a:spcPct val="90000"/>
              </a:lnSpc>
              <a:spcBef>
                <a:spcPts val="1000"/>
              </a:spcBef>
              <a:spcAft>
                <a:spcPts val="0"/>
              </a:spcAft>
              <a:buClr>
                <a:srgbClr val="92D050"/>
              </a:buClr>
              <a:buSzPts val="2800"/>
              <a:buFont typeface="Calibri"/>
              <a:buAutoNum type="arabicPeriod"/>
            </a:pPr>
            <a:r>
              <a:rPr lang="sv-SE" sz="2500" dirty="0"/>
              <a:t>Information vérifiée  </a:t>
            </a:r>
            <a:endParaRPr sz="2500" dirty="0"/>
          </a:p>
          <a:p>
            <a:pPr marL="514350" lvl="0" indent="-514350" algn="l" rtl="0">
              <a:lnSpc>
                <a:spcPct val="90000"/>
              </a:lnSpc>
              <a:spcBef>
                <a:spcPts val="1000"/>
              </a:spcBef>
              <a:spcAft>
                <a:spcPts val="0"/>
              </a:spcAft>
              <a:buClr>
                <a:srgbClr val="92D050"/>
              </a:buClr>
              <a:buSzPts val="2800"/>
              <a:buFont typeface="Calibri"/>
              <a:buAutoNum type="arabicPeriod"/>
            </a:pPr>
            <a:r>
              <a:rPr lang="sv-SE" sz="2500" dirty="0"/>
              <a:t>Colle au sujet de manière   </a:t>
            </a:r>
            <a:r>
              <a:rPr lang="sv-SE" sz="2500" dirty="0" smtClean="0"/>
              <a:t>équilibrée</a:t>
            </a:r>
            <a:endParaRPr sz="2500" dirty="0"/>
          </a:p>
          <a:p>
            <a:pPr marL="514350" lvl="0" indent="-514350" algn="l" rtl="0">
              <a:lnSpc>
                <a:spcPct val="90000"/>
              </a:lnSpc>
              <a:spcBef>
                <a:spcPts val="1000"/>
              </a:spcBef>
              <a:spcAft>
                <a:spcPts val="0"/>
              </a:spcAft>
              <a:buClr>
                <a:srgbClr val="92D050"/>
              </a:buClr>
              <a:buSzPts val="2800"/>
              <a:buFont typeface="Calibri"/>
              <a:buAutoNum type="arabicPeriod"/>
            </a:pPr>
            <a:r>
              <a:rPr lang="sv-SE" sz="2500" dirty="0" smtClean="0"/>
              <a:t>Permet au </a:t>
            </a:r>
            <a:r>
              <a:rPr lang="sv-SE" sz="2500" dirty="0"/>
              <a:t>lecteur de ne pas forcément être d’accord avec l’information en question</a:t>
            </a:r>
            <a:endParaRPr sz="2500"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13" name="Google Shape;113;p17"/>
          <p:cNvSpPr txBox="1">
            <a:spLocks noGrp="1"/>
          </p:cNvSpPr>
          <p:nvPr>
            <p:ph type="body" idx="3"/>
          </p:nvPr>
        </p:nvSpPr>
        <p:spPr>
          <a:xfrm>
            <a:off x="5596469" y="1338626"/>
            <a:ext cx="5183188" cy="8239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None/>
            </a:pPr>
            <a:r>
              <a:rPr lang="sv-SE" sz="3200" b="0" dirty="0"/>
              <a:t>Information biaisée et fausse</a:t>
            </a:r>
            <a:endParaRPr sz="3200" b="0" dirty="0"/>
          </a:p>
        </p:txBody>
      </p:sp>
      <p:sp>
        <p:nvSpPr>
          <p:cNvPr id="114" name="Google Shape;114;p17"/>
          <p:cNvSpPr txBox="1">
            <a:spLocks noGrp="1"/>
          </p:cNvSpPr>
          <p:nvPr>
            <p:ph type="body" idx="4"/>
          </p:nvPr>
        </p:nvSpPr>
        <p:spPr>
          <a:xfrm>
            <a:off x="5596468" y="2567396"/>
            <a:ext cx="5859657" cy="3684588"/>
          </a:xfrm>
          <a:prstGeom prst="rect">
            <a:avLst/>
          </a:prstGeom>
          <a:noFill/>
          <a:ln>
            <a:noFill/>
          </a:ln>
        </p:spPr>
        <p:txBody>
          <a:bodyPr spcFirstLastPara="1" wrap="square" lIns="91425" tIns="45700" rIns="91425" bIns="45700" anchor="t" anchorCtr="0">
            <a:noAutofit/>
          </a:bodyPr>
          <a:lstStyle/>
          <a:p>
            <a:pPr marL="514350" lvl="0" indent="-514350" algn="l" rtl="0">
              <a:lnSpc>
                <a:spcPct val="80000"/>
              </a:lnSpc>
              <a:spcBef>
                <a:spcPts val="0"/>
              </a:spcBef>
              <a:spcAft>
                <a:spcPts val="0"/>
              </a:spcAft>
              <a:buClr>
                <a:srgbClr val="92D050"/>
              </a:buClr>
              <a:buSzPts val="2590"/>
              <a:buFont typeface="+mj-lt"/>
              <a:buAutoNum type="arabicPeriod"/>
            </a:pPr>
            <a:r>
              <a:rPr lang="sv-SE" sz="2500" dirty="0"/>
              <a:t>But : </a:t>
            </a:r>
            <a:r>
              <a:rPr lang="sv-SE" sz="2500" dirty="0" smtClean="0"/>
              <a:t>faire </a:t>
            </a:r>
            <a:r>
              <a:rPr lang="sv-SE" sz="2500" dirty="0"/>
              <a:t>penser, ressentir, ou agir d’une manière spécifique</a:t>
            </a:r>
            <a:endParaRPr sz="2500" dirty="0"/>
          </a:p>
          <a:p>
            <a:pPr marL="514350" lvl="0" indent="-514350" algn="l" rtl="0">
              <a:lnSpc>
                <a:spcPct val="80000"/>
              </a:lnSpc>
              <a:spcBef>
                <a:spcPts val="1000"/>
              </a:spcBef>
              <a:spcAft>
                <a:spcPts val="0"/>
              </a:spcAft>
              <a:buClr>
                <a:srgbClr val="92D050"/>
              </a:buClr>
              <a:buSzPts val="2590"/>
              <a:buFont typeface="+mj-lt"/>
              <a:buAutoNum type="arabicPeriod"/>
            </a:pPr>
            <a:r>
              <a:rPr lang="sv-SE" sz="2500" dirty="0"/>
              <a:t>Focalisation sur ce qui peut attirer l’attention – mélange de faits et de mensonges</a:t>
            </a:r>
            <a:endParaRPr sz="2500" dirty="0"/>
          </a:p>
          <a:p>
            <a:pPr marL="514350" lvl="0" indent="-514350" algn="l" rtl="0">
              <a:lnSpc>
                <a:spcPct val="80000"/>
              </a:lnSpc>
              <a:spcBef>
                <a:spcPts val="1000"/>
              </a:spcBef>
              <a:spcAft>
                <a:spcPts val="0"/>
              </a:spcAft>
              <a:buClr>
                <a:srgbClr val="92D050"/>
              </a:buClr>
              <a:buSzPts val="2590"/>
              <a:buFont typeface="+mj-lt"/>
              <a:buAutoNum type="arabicPeriod"/>
            </a:pPr>
            <a:r>
              <a:rPr lang="sv-SE" sz="2500" dirty="0"/>
              <a:t>Rumeurs et mensonges provenant d’une seule source </a:t>
            </a:r>
            <a:endParaRPr sz="2500" dirty="0"/>
          </a:p>
          <a:p>
            <a:pPr marL="514350" lvl="0" indent="-514350" algn="l" rtl="0">
              <a:lnSpc>
                <a:spcPct val="80000"/>
              </a:lnSpc>
              <a:spcBef>
                <a:spcPts val="1000"/>
              </a:spcBef>
              <a:spcAft>
                <a:spcPts val="0"/>
              </a:spcAft>
              <a:buClr>
                <a:srgbClr val="92D050"/>
              </a:buClr>
              <a:buSzPts val="2590"/>
              <a:buFont typeface="+mj-lt"/>
              <a:buAutoNum type="arabicPeriod"/>
            </a:pPr>
            <a:r>
              <a:rPr lang="sv-SE" sz="2500" dirty="0"/>
              <a:t>Déclenche des émotions</a:t>
            </a:r>
            <a:endParaRPr sz="2500" dirty="0"/>
          </a:p>
          <a:p>
            <a:pPr marL="514350" lvl="0" indent="-514350" algn="l" rtl="0">
              <a:lnSpc>
                <a:spcPct val="80000"/>
              </a:lnSpc>
              <a:spcBef>
                <a:spcPts val="1000"/>
              </a:spcBef>
              <a:spcAft>
                <a:spcPts val="0"/>
              </a:spcAft>
              <a:buClr>
                <a:srgbClr val="92D050"/>
              </a:buClr>
              <a:buSzPts val="2590"/>
              <a:buFont typeface="+mj-lt"/>
              <a:buAutoNum type="arabicPeriod"/>
            </a:pPr>
            <a:r>
              <a:rPr lang="sv-SE" sz="2500" dirty="0"/>
              <a:t>Tente de convaincre le lecteur de certaines opinions </a:t>
            </a:r>
            <a:endParaRPr sz="2500" dirty="0"/>
          </a:p>
          <a:p>
            <a:pPr marL="228600" lvl="0" indent="-64135" algn="l" rtl="0">
              <a:lnSpc>
                <a:spcPct val="80000"/>
              </a:lnSpc>
              <a:spcBef>
                <a:spcPts val="1000"/>
              </a:spcBef>
              <a:spcAft>
                <a:spcPts val="0"/>
              </a:spcAft>
              <a:buClr>
                <a:schemeClr val="dk1"/>
              </a:buClr>
              <a:buSzPts val="2590"/>
              <a:buNone/>
            </a:pPr>
            <a:endParaRPr sz="2590" dirty="0"/>
          </a:p>
          <a:p>
            <a:pPr marL="0" lvl="0" indent="0" algn="l" rtl="0">
              <a:lnSpc>
                <a:spcPct val="80000"/>
              </a:lnSpc>
              <a:spcBef>
                <a:spcPts val="1000"/>
              </a:spcBef>
              <a:spcAft>
                <a:spcPts val="0"/>
              </a:spcAft>
              <a:buClr>
                <a:schemeClr val="dk1"/>
              </a:buClr>
              <a:buSzPts val="2590"/>
              <a:buNone/>
            </a:pPr>
            <a:endParaRPr sz="2590" dirty="0"/>
          </a:p>
        </p:txBody>
      </p:sp>
      <p:pic>
        <p:nvPicPr>
          <p:cNvPr id="7" name="Google Shape;90;p14"/>
          <p:cNvPicPr preferRelativeResize="0"/>
          <p:nvPr/>
        </p:nvPicPr>
        <p:blipFill rotWithShape="1">
          <a:blip r:embed="rId3">
            <a:alphaModFix/>
          </a:blip>
          <a:srcRect/>
          <a:stretch/>
        </p:blipFill>
        <p:spPr>
          <a:xfrm>
            <a:off x="10779657" y="170701"/>
            <a:ext cx="1135585" cy="1135585"/>
          </a:xfrm>
          <a:prstGeom prst="rect">
            <a:avLst/>
          </a:prstGeom>
          <a:noFill/>
          <a:ln>
            <a:noFill/>
          </a:ln>
        </p:spPr>
      </p:pic>
      <p:cxnSp>
        <p:nvCxnSpPr>
          <p:cNvPr id="3" name="Connecteur droit 2"/>
          <p:cNvCxnSpPr/>
          <p:nvPr/>
        </p:nvCxnSpPr>
        <p:spPr>
          <a:xfrm>
            <a:off x="5257800" y="1718242"/>
            <a:ext cx="39189" cy="4903266"/>
          </a:xfrm>
          <a:prstGeom prst="line">
            <a:avLst/>
          </a:prstGeom>
          <a:ln w="38100">
            <a:solidFill>
              <a:srgbClr val="92D050"/>
            </a:solidFill>
            <a:prstDash val="sysDash"/>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cxnSp>
        <p:nvCxnSpPr>
          <p:cNvPr id="121" name="Google Shape;121;p18"/>
          <p:cNvCxnSpPr/>
          <p:nvPr/>
        </p:nvCxnSpPr>
        <p:spPr>
          <a:xfrm rot="10800000" flipH="1">
            <a:off x="1101968" y="4033837"/>
            <a:ext cx="10480432" cy="4669"/>
          </a:xfrm>
          <a:prstGeom prst="straightConnector1">
            <a:avLst/>
          </a:prstGeom>
          <a:noFill/>
          <a:ln w="133350" cap="flat" cmpd="sng">
            <a:solidFill>
              <a:schemeClr val="dk1"/>
            </a:solidFill>
            <a:prstDash val="solid"/>
            <a:round/>
            <a:headEnd type="none" w="sm" len="sm"/>
            <a:tailEnd type="none" w="sm" len="sm"/>
          </a:ln>
        </p:spPr>
      </p:cxnSp>
      <p:sp>
        <p:nvSpPr>
          <p:cNvPr id="122" name="Google Shape;122;p18"/>
          <p:cNvSpPr/>
          <p:nvPr/>
        </p:nvSpPr>
        <p:spPr>
          <a:xfrm>
            <a:off x="175847" y="5719763"/>
            <a:ext cx="3569677" cy="9144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sv-SE" sz="2800" b="0" i="0" u="none" strike="noStrike" cap="none">
                <a:solidFill>
                  <a:schemeClr val="dk1"/>
                </a:solidFill>
                <a:latin typeface="Calibri"/>
                <a:ea typeface="Calibri"/>
                <a:cs typeface="Calibri"/>
                <a:sym typeface="Calibri"/>
              </a:rPr>
              <a:t>Pas du tout fiable</a:t>
            </a:r>
            <a:endParaRPr sz="2800" b="0" i="0" u="none" strike="noStrike" cap="none">
              <a:solidFill>
                <a:schemeClr val="dk1"/>
              </a:solidFill>
              <a:latin typeface="Calibri"/>
              <a:ea typeface="Calibri"/>
              <a:cs typeface="Calibri"/>
              <a:sym typeface="Calibri"/>
            </a:endParaRPr>
          </a:p>
        </p:txBody>
      </p:sp>
      <p:sp>
        <p:nvSpPr>
          <p:cNvPr id="123" name="Google Shape;123;p18"/>
          <p:cNvSpPr/>
          <p:nvPr/>
        </p:nvSpPr>
        <p:spPr>
          <a:xfrm>
            <a:off x="7807571" y="5719763"/>
            <a:ext cx="4208582" cy="9144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sv-SE" sz="2800" b="0" i="0" u="none" strike="noStrike" cap="none">
                <a:solidFill>
                  <a:schemeClr val="dk1"/>
                </a:solidFill>
                <a:latin typeface="Calibri"/>
                <a:ea typeface="Calibri"/>
                <a:cs typeface="Calibri"/>
                <a:sym typeface="Calibri"/>
              </a:rPr>
              <a:t>Extrêmement fiable</a:t>
            </a:r>
            <a:endParaRPr sz="2800" b="0" i="0" u="none" strike="noStrike" cap="none">
              <a:solidFill>
                <a:schemeClr val="dk1"/>
              </a:solidFill>
              <a:latin typeface="Calibri"/>
              <a:ea typeface="Calibri"/>
              <a:cs typeface="Calibri"/>
              <a:sym typeface="Calibri"/>
            </a:endParaRPr>
          </a:p>
        </p:txBody>
      </p:sp>
      <p:sp>
        <p:nvSpPr>
          <p:cNvPr id="124" name="Google Shape;124;p18"/>
          <p:cNvSpPr/>
          <p:nvPr/>
        </p:nvSpPr>
        <p:spPr>
          <a:xfrm>
            <a:off x="820615" y="4009292"/>
            <a:ext cx="1293801" cy="1711570"/>
          </a:xfrm>
          <a:custGeom>
            <a:avLst/>
            <a:gdLst/>
            <a:ahLst/>
            <a:cxnLst/>
            <a:rect l="l" t="t" r="r" b="b"/>
            <a:pathLst>
              <a:path w="1293801" h="1711570" extrusionOk="0">
                <a:moveTo>
                  <a:pt x="0" y="0"/>
                </a:moveTo>
                <a:cubicBezTo>
                  <a:pt x="570523" y="220784"/>
                  <a:pt x="1141047" y="441569"/>
                  <a:pt x="1266093" y="726831"/>
                </a:cubicBezTo>
                <a:cubicBezTo>
                  <a:pt x="1391139" y="1012093"/>
                  <a:pt x="1070708" y="1361831"/>
                  <a:pt x="750277" y="1711570"/>
                </a:cubicBezTo>
              </a:path>
            </a:pathLst>
          </a:cu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18"/>
          <p:cNvSpPr/>
          <p:nvPr/>
        </p:nvSpPr>
        <p:spPr>
          <a:xfrm>
            <a:off x="10188767" y="3985846"/>
            <a:ext cx="1182618" cy="1781908"/>
          </a:xfrm>
          <a:custGeom>
            <a:avLst/>
            <a:gdLst/>
            <a:ahLst/>
            <a:cxnLst/>
            <a:rect l="l" t="t" r="r" b="b"/>
            <a:pathLst>
              <a:path w="1182618" h="1781908" extrusionOk="0">
                <a:moveTo>
                  <a:pt x="1182618" y="0"/>
                </a:moveTo>
                <a:cubicBezTo>
                  <a:pt x="748864" y="203200"/>
                  <a:pt x="315110" y="406400"/>
                  <a:pt x="127541" y="703385"/>
                </a:cubicBezTo>
                <a:cubicBezTo>
                  <a:pt x="-60028" y="1000370"/>
                  <a:pt x="-1413" y="1391139"/>
                  <a:pt x="57202" y="1781908"/>
                </a:cubicBezTo>
              </a:path>
            </a:pathLst>
          </a:cu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18"/>
          <p:cNvSpPr/>
          <p:nvPr/>
        </p:nvSpPr>
        <p:spPr>
          <a:xfrm>
            <a:off x="433753" y="3544094"/>
            <a:ext cx="914400" cy="914400"/>
          </a:xfrm>
          <a:prstGeom prst="ellipse">
            <a:avLst/>
          </a:prstGeom>
          <a:solidFill>
            <a:srgbClr val="92D05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sv-SE" sz="2400" b="0" i="0" u="none" strike="noStrike" cap="none" dirty="0">
                <a:solidFill>
                  <a:schemeClr val="tx1"/>
                </a:solidFill>
                <a:latin typeface="Calibri"/>
                <a:ea typeface="Calibri"/>
                <a:cs typeface="Calibri"/>
                <a:sym typeface="Calibri"/>
              </a:rPr>
              <a:t>1</a:t>
            </a:r>
            <a:endParaRPr sz="2400" b="0" i="0" u="none" strike="noStrike" cap="none" dirty="0">
              <a:solidFill>
                <a:schemeClr val="tx1"/>
              </a:solidFill>
              <a:latin typeface="Calibri"/>
              <a:ea typeface="Calibri"/>
              <a:cs typeface="Calibri"/>
              <a:sym typeface="Calibri"/>
            </a:endParaRPr>
          </a:p>
        </p:txBody>
      </p:sp>
      <p:sp>
        <p:nvSpPr>
          <p:cNvPr id="127" name="Google Shape;127;p18"/>
          <p:cNvSpPr/>
          <p:nvPr/>
        </p:nvSpPr>
        <p:spPr>
          <a:xfrm>
            <a:off x="11101753" y="3585583"/>
            <a:ext cx="914400" cy="914400"/>
          </a:xfrm>
          <a:prstGeom prst="ellipse">
            <a:avLst/>
          </a:prstGeom>
          <a:solidFill>
            <a:srgbClr val="92D05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sv-SE" sz="2400" b="0" i="0" u="none" strike="noStrike" cap="none" dirty="0">
                <a:solidFill>
                  <a:schemeClr val="tx1"/>
                </a:solidFill>
                <a:latin typeface="Calibri"/>
                <a:ea typeface="Calibri"/>
                <a:cs typeface="Calibri"/>
                <a:sym typeface="Calibri"/>
              </a:rPr>
              <a:t>10</a:t>
            </a:r>
            <a:endParaRPr sz="2400" b="0" i="0" u="none" strike="noStrike" cap="none" dirty="0">
              <a:solidFill>
                <a:schemeClr val="tx1"/>
              </a:solidFill>
              <a:latin typeface="Calibri"/>
              <a:ea typeface="Calibri"/>
              <a:cs typeface="Calibri"/>
              <a:sym typeface="Calibri"/>
            </a:endParaRPr>
          </a:p>
        </p:txBody>
      </p:sp>
      <p:sp>
        <p:nvSpPr>
          <p:cNvPr id="128" name="Google Shape;128;p18"/>
          <p:cNvSpPr txBox="1"/>
          <p:nvPr/>
        </p:nvSpPr>
        <p:spPr>
          <a:xfrm>
            <a:off x="1101968" y="1820734"/>
            <a:ext cx="9897494" cy="126188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92D050"/>
              </a:buClr>
              <a:buSzPts val="2000"/>
              <a:buFont typeface="Calibri"/>
              <a:buAutoNum type="arabicPeriod"/>
            </a:pPr>
            <a:r>
              <a:rPr lang="sv-SE" sz="2500" b="0" i="0" u="none" strike="noStrike" cap="none" dirty="0">
                <a:solidFill>
                  <a:schemeClr val="dk1"/>
                </a:solidFill>
                <a:latin typeface="Calibri"/>
                <a:ea typeface="Calibri"/>
                <a:cs typeface="Calibri"/>
                <a:sym typeface="Calibri"/>
              </a:rPr>
              <a:t>Brainstorm: essayez de trouver 10 sources d’informations différentes</a:t>
            </a:r>
            <a:endParaRPr sz="25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92D050"/>
              </a:buClr>
              <a:buSzPts val="2000"/>
              <a:buFont typeface="Calibri"/>
              <a:buAutoNum type="arabicPeriod"/>
            </a:pPr>
            <a:r>
              <a:rPr lang="sv-SE" sz="2500" b="0" i="0" u="none" strike="noStrike" cap="none" dirty="0">
                <a:solidFill>
                  <a:schemeClr val="dk1"/>
                </a:solidFill>
                <a:latin typeface="Calibri"/>
                <a:ea typeface="Calibri"/>
                <a:cs typeface="Calibri"/>
                <a:sym typeface="Calibri"/>
              </a:rPr>
              <a:t>Placez les </a:t>
            </a:r>
            <a:r>
              <a:rPr lang="sv-SE" sz="2500" b="0" i="0" u="none" strike="noStrike" cap="none" dirty="0" smtClean="0">
                <a:solidFill>
                  <a:schemeClr val="dk1"/>
                </a:solidFill>
                <a:latin typeface="Calibri"/>
                <a:ea typeface="Calibri"/>
                <a:cs typeface="Calibri"/>
                <a:sym typeface="Calibri"/>
              </a:rPr>
              <a:t>sur </a:t>
            </a:r>
            <a:r>
              <a:rPr lang="sv-SE" sz="2500" b="0" i="0" u="none" strike="noStrike" cap="none" dirty="0">
                <a:solidFill>
                  <a:schemeClr val="dk1"/>
                </a:solidFill>
                <a:latin typeface="Calibri"/>
                <a:ea typeface="Calibri"/>
                <a:cs typeface="Calibri"/>
                <a:sym typeface="Calibri"/>
              </a:rPr>
              <a:t>une échelle de 1 à 10 </a:t>
            </a:r>
            <a:r>
              <a:rPr lang="sv-SE" sz="2500" b="0" i="0" u="none" strike="noStrike" cap="none" dirty="0" smtClean="0">
                <a:solidFill>
                  <a:schemeClr val="dk1"/>
                </a:solidFill>
                <a:latin typeface="Calibri"/>
                <a:ea typeface="Calibri"/>
                <a:cs typeface="Calibri"/>
                <a:sym typeface="Calibri"/>
              </a:rPr>
              <a:t>selon leur degré de fiabilité</a:t>
            </a:r>
            <a:endParaRPr sz="2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500" b="0" i="0" u="none" strike="noStrike" cap="none" dirty="0">
              <a:solidFill>
                <a:schemeClr val="dk1"/>
              </a:solidFill>
              <a:latin typeface="Calibri"/>
              <a:ea typeface="Calibri"/>
              <a:cs typeface="Calibri"/>
              <a:sym typeface="Calibri"/>
            </a:endParaRPr>
          </a:p>
        </p:txBody>
      </p:sp>
      <p:sp>
        <p:nvSpPr>
          <p:cNvPr id="12" name="Google Shape;110;p17"/>
          <p:cNvSpPr txBox="1">
            <a:spLocks/>
          </p:cNvSpPr>
          <p:nvPr/>
        </p:nvSpPr>
        <p:spPr>
          <a:xfrm>
            <a:off x="433753" y="312882"/>
            <a:ext cx="10515600" cy="85122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959"/>
            </a:pPr>
            <a:r>
              <a:rPr lang="sv-SE" sz="3959" dirty="0" smtClean="0">
                <a:solidFill>
                  <a:srgbClr val="F05C2E"/>
                </a:solidFill>
                <a:latin typeface="Times New Roman" panose="02020603050405020304" pitchFamily="18" charset="0"/>
                <a:cs typeface="Times New Roman" panose="02020603050405020304" pitchFamily="18" charset="0"/>
              </a:rPr>
              <a:t>Exercice en petits groupes</a:t>
            </a:r>
            <a:endParaRPr lang="sv-SE" sz="3959" dirty="0">
              <a:solidFill>
                <a:srgbClr val="F05C2E"/>
              </a:solidFill>
              <a:latin typeface="Times New Roman" panose="02020603050405020304" pitchFamily="18" charset="0"/>
              <a:cs typeface="Times New Roman" panose="02020603050405020304" pitchFamily="18" charset="0"/>
            </a:endParaRPr>
          </a:p>
        </p:txBody>
      </p:sp>
      <p:pic>
        <p:nvPicPr>
          <p:cNvPr id="13" name="Google Shape;90;p14"/>
          <p:cNvPicPr preferRelativeResize="0"/>
          <p:nvPr/>
        </p:nvPicPr>
        <p:blipFill rotWithShape="1">
          <a:blip r:embed="rId3">
            <a:alphaModFix/>
          </a:blip>
          <a:srcRect/>
          <a:stretch/>
        </p:blipFill>
        <p:spPr>
          <a:xfrm>
            <a:off x="10779657" y="170701"/>
            <a:ext cx="1135585" cy="11355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Google Shape;134;p19"/>
          <p:cNvSpPr txBox="1">
            <a:spLocks noGrp="1"/>
          </p:cNvSpPr>
          <p:nvPr>
            <p:ph type="body" idx="1"/>
          </p:nvPr>
        </p:nvSpPr>
        <p:spPr>
          <a:xfrm>
            <a:off x="3505200" y="1531050"/>
            <a:ext cx="5181600" cy="465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endParaRPr dirty="0"/>
          </a:p>
          <a:p>
            <a:pPr lvl="0" indent="-457200" algn="l" rtl="0">
              <a:lnSpc>
                <a:spcPct val="90000"/>
              </a:lnSpc>
              <a:spcBef>
                <a:spcPts val="1000"/>
              </a:spcBef>
              <a:spcAft>
                <a:spcPts val="0"/>
              </a:spcAft>
              <a:buClr>
                <a:srgbClr val="92D050"/>
              </a:buClr>
              <a:buSzPts val="2800"/>
              <a:buFont typeface="Wingdings" panose="05000000000000000000" pitchFamily="2" charset="2"/>
              <a:buChar char="§"/>
            </a:pPr>
            <a:r>
              <a:rPr lang="sv-SE" dirty="0"/>
              <a:t>Comment et où suivez-vous les actualités ?</a:t>
            </a:r>
            <a:endParaRPr dirty="0"/>
          </a:p>
          <a:p>
            <a:pPr marL="635000" lvl="0" indent="-457200" algn="l" rtl="0">
              <a:lnSpc>
                <a:spcPct val="90000"/>
              </a:lnSpc>
              <a:spcBef>
                <a:spcPts val="1000"/>
              </a:spcBef>
              <a:spcAft>
                <a:spcPts val="0"/>
              </a:spcAft>
              <a:buClr>
                <a:srgbClr val="92D050"/>
              </a:buClr>
              <a:buSzPts val="2800"/>
              <a:buFont typeface="Wingdings" panose="05000000000000000000" pitchFamily="2" charset="2"/>
              <a:buChar char="§"/>
            </a:pPr>
            <a:endParaRPr dirty="0"/>
          </a:p>
          <a:p>
            <a:pPr lvl="0" indent="-457200" algn="l" rtl="0">
              <a:lnSpc>
                <a:spcPct val="90000"/>
              </a:lnSpc>
              <a:spcBef>
                <a:spcPts val="1000"/>
              </a:spcBef>
              <a:spcAft>
                <a:spcPts val="0"/>
              </a:spcAft>
              <a:buClr>
                <a:srgbClr val="92D050"/>
              </a:buClr>
              <a:buSzPts val="2800"/>
              <a:buFont typeface="Wingdings" panose="05000000000000000000" pitchFamily="2" charset="2"/>
              <a:buChar char="§"/>
            </a:pPr>
            <a:r>
              <a:rPr lang="sv-SE" dirty="0"/>
              <a:t>Qu’est-ce qu’une bonne source d’information ?</a:t>
            </a:r>
            <a:endParaRPr dirty="0"/>
          </a:p>
          <a:p>
            <a:pPr marL="635000" lvl="0" indent="-457200" algn="l" rtl="0">
              <a:lnSpc>
                <a:spcPct val="90000"/>
              </a:lnSpc>
              <a:spcBef>
                <a:spcPts val="1000"/>
              </a:spcBef>
              <a:spcAft>
                <a:spcPts val="0"/>
              </a:spcAft>
              <a:buClr>
                <a:srgbClr val="92D050"/>
              </a:buClr>
              <a:buSzPts val="2800"/>
              <a:buFont typeface="Wingdings" panose="05000000000000000000" pitchFamily="2" charset="2"/>
              <a:buChar char="§"/>
            </a:pPr>
            <a:endParaRPr dirty="0"/>
          </a:p>
          <a:p>
            <a:pPr lvl="0" indent="-457200" algn="l" rtl="0">
              <a:lnSpc>
                <a:spcPct val="90000"/>
              </a:lnSpc>
              <a:spcBef>
                <a:spcPts val="1000"/>
              </a:spcBef>
              <a:spcAft>
                <a:spcPts val="0"/>
              </a:spcAft>
              <a:buClr>
                <a:srgbClr val="92D050"/>
              </a:buClr>
              <a:buSzPts val="2800"/>
              <a:buFont typeface="Wingdings" panose="05000000000000000000" pitchFamily="2" charset="2"/>
              <a:buChar char="§"/>
            </a:pPr>
            <a:r>
              <a:rPr lang="sv-SE" dirty="0"/>
              <a:t>Qu’est-ce qui détermine qu’une source d’information est bonne ou mauvaise ?</a:t>
            </a:r>
            <a:endParaRPr dirty="0"/>
          </a:p>
        </p:txBody>
      </p:sp>
      <p:sp>
        <p:nvSpPr>
          <p:cNvPr id="4" name="Google Shape;110;p17"/>
          <p:cNvSpPr txBox="1">
            <a:spLocks/>
          </p:cNvSpPr>
          <p:nvPr/>
        </p:nvSpPr>
        <p:spPr>
          <a:xfrm>
            <a:off x="433753" y="312882"/>
            <a:ext cx="10515600" cy="85122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959"/>
            </a:pPr>
            <a:r>
              <a:rPr lang="sv-SE" sz="3959" dirty="0" smtClean="0">
                <a:solidFill>
                  <a:srgbClr val="F05C2E"/>
                </a:solidFill>
                <a:latin typeface="Times New Roman" panose="02020603050405020304" pitchFamily="18" charset="0"/>
                <a:cs typeface="Times New Roman" panose="02020603050405020304" pitchFamily="18" charset="0"/>
              </a:rPr>
              <a:t>Discussion – Les sources d’information</a:t>
            </a:r>
            <a:endParaRPr lang="sv-SE" sz="3959" dirty="0">
              <a:solidFill>
                <a:srgbClr val="F05C2E"/>
              </a:solidFill>
              <a:latin typeface="Times New Roman" panose="02020603050405020304" pitchFamily="18" charset="0"/>
              <a:cs typeface="Times New Roman" panose="02020603050405020304" pitchFamily="18" charset="0"/>
            </a:endParaRPr>
          </a:p>
        </p:txBody>
      </p:sp>
      <p:pic>
        <p:nvPicPr>
          <p:cNvPr id="6" name="Google Shape;90;p14"/>
          <p:cNvPicPr preferRelativeResize="0"/>
          <p:nvPr/>
        </p:nvPicPr>
        <p:blipFill rotWithShape="1">
          <a:blip r:embed="rId3">
            <a:alphaModFix/>
          </a:blip>
          <a:srcRect/>
          <a:stretch/>
        </p:blipFill>
        <p:spPr>
          <a:xfrm>
            <a:off x="10779657" y="170701"/>
            <a:ext cx="1135585" cy="113558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sp>
        <p:nvSpPr>
          <p:cNvPr id="142" name="Google Shape;142;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pic>
        <p:nvPicPr>
          <p:cNvPr id="143" name="Google Shape;143;p20"/>
          <p:cNvPicPr preferRelativeResize="0"/>
          <p:nvPr/>
        </p:nvPicPr>
        <p:blipFill rotWithShape="1">
          <a:blip r:embed="rId3">
            <a:alphaModFix/>
          </a:blip>
          <a:srcRect/>
          <a:stretch/>
        </p:blipFill>
        <p:spPr>
          <a:xfrm>
            <a:off x="7781925" y="3077417"/>
            <a:ext cx="4343400" cy="2036856"/>
          </a:xfrm>
          <a:prstGeom prst="rect">
            <a:avLst/>
          </a:prstGeom>
          <a:noFill/>
          <a:ln>
            <a:noFill/>
          </a:ln>
        </p:spPr>
      </p:pic>
      <p:pic>
        <p:nvPicPr>
          <p:cNvPr id="144" name="Google Shape;144;p20"/>
          <p:cNvPicPr preferRelativeResize="0"/>
          <p:nvPr/>
        </p:nvPicPr>
        <p:blipFill rotWithShape="1">
          <a:blip r:embed="rId4">
            <a:alphaModFix/>
          </a:blip>
          <a:srcRect t="28333" r="44586" b="12777"/>
          <a:stretch/>
        </p:blipFill>
        <p:spPr>
          <a:xfrm>
            <a:off x="3698881" y="1385059"/>
            <a:ext cx="8423846" cy="4184073"/>
          </a:xfrm>
          <a:prstGeom prst="rect">
            <a:avLst/>
          </a:prstGeom>
          <a:noFill/>
          <a:ln>
            <a:noFill/>
          </a:ln>
        </p:spPr>
      </p:pic>
      <p:pic>
        <p:nvPicPr>
          <p:cNvPr id="145" name="Google Shape;145;p20"/>
          <p:cNvPicPr preferRelativeResize="0"/>
          <p:nvPr/>
        </p:nvPicPr>
        <p:blipFill rotWithShape="1">
          <a:blip r:embed="rId5">
            <a:alphaModFix/>
          </a:blip>
          <a:srcRect/>
          <a:stretch/>
        </p:blipFill>
        <p:spPr>
          <a:xfrm>
            <a:off x="7477125" y="1710625"/>
            <a:ext cx="4400550" cy="2016919"/>
          </a:xfrm>
          <a:prstGeom prst="rect">
            <a:avLst/>
          </a:prstGeom>
          <a:noFill/>
          <a:ln>
            <a:noFill/>
          </a:ln>
        </p:spPr>
      </p:pic>
      <p:pic>
        <p:nvPicPr>
          <p:cNvPr id="147" name="Google Shape;147;p20"/>
          <p:cNvPicPr preferRelativeResize="0"/>
          <p:nvPr/>
        </p:nvPicPr>
        <p:blipFill rotWithShape="1">
          <a:blip r:embed="rId6">
            <a:alphaModFix/>
          </a:blip>
          <a:srcRect/>
          <a:stretch/>
        </p:blipFill>
        <p:spPr>
          <a:xfrm>
            <a:off x="7525203" y="4678621"/>
            <a:ext cx="2901790" cy="2201915"/>
          </a:xfrm>
          <a:prstGeom prst="rect">
            <a:avLst/>
          </a:prstGeom>
          <a:noFill/>
          <a:ln>
            <a:noFill/>
          </a:ln>
        </p:spPr>
      </p:pic>
      <p:pic>
        <p:nvPicPr>
          <p:cNvPr id="146" name="Google Shape;146;p20"/>
          <p:cNvPicPr preferRelativeResize="0"/>
          <p:nvPr/>
        </p:nvPicPr>
        <p:blipFill rotWithShape="1">
          <a:blip r:embed="rId7">
            <a:alphaModFix/>
          </a:blip>
          <a:srcRect/>
          <a:stretch/>
        </p:blipFill>
        <p:spPr>
          <a:xfrm>
            <a:off x="0" y="1195107"/>
            <a:ext cx="3790950" cy="2532437"/>
          </a:xfrm>
          <a:prstGeom prst="rect">
            <a:avLst/>
          </a:prstGeom>
          <a:noFill/>
          <a:ln>
            <a:noFill/>
          </a:ln>
        </p:spPr>
      </p:pic>
      <p:pic>
        <p:nvPicPr>
          <p:cNvPr id="148" name="Google Shape;148;p20"/>
          <p:cNvPicPr preferRelativeResize="0"/>
          <p:nvPr/>
        </p:nvPicPr>
        <p:blipFill rotWithShape="1">
          <a:blip r:embed="rId8">
            <a:alphaModFix/>
          </a:blip>
          <a:srcRect/>
          <a:stretch/>
        </p:blipFill>
        <p:spPr>
          <a:xfrm>
            <a:off x="2934187" y="3806317"/>
            <a:ext cx="1419980" cy="3001164"/>
          </a:xfrm>
          <a:prstGeom prst="rect">
            <a:avLst/>
          </a:prstGeom>
          <a:noFill/>
          <a:ln>
            <a:noFill/>
          </a:ln>
        </p:spPr>
      </p:pic>
      <p:pic>
        <p:nvPicPr>
          <p:cNvPr id="150" name="Google Shape;150;p20"/>
          <p:cNvPicPr preferRelativeResize="0"/>
          <p:nvPr/>
        </p:nvPicPr>
        <p:blipFill rotWithShape="1">
          <a:blip r:embed="rId9">
            <a:alphaModFix/>
          </a:blip>
          <a:srcRect/>
          <a:stretch/>
        </p:blipFill>
        <p:spPr>
          <a:xfrm>
            <a:off x="103170" y="3913668"/>
            <a:ext cx="2831017" cy="2077171"/>
          </a:xfrm>
          <a:prstGeom prst="rect">
            <a:avLst/>
          </a:prstGeom>
          <a:noFill/>
          <a:ln>
            <a:noFill/>
          </a:ln>
        </p:spPr>
      </p:pic>
      <p:sp>
        <p:nvSpPr>
          <p:cNvPr id="13" name="Google Shape;110;p17"/>
          <p:cNvSpPr txBox="1">
            <a:spLocks/>
          </p:cNvSpPr>
          <p:nvPr/>
        </p:nvSpPr>
        <p:spPr>
          <a:xfrm>
            <a:off x="103170" y="68841"/>
            <a:ext cx="10515600" cy="85122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959"/>
            </a:pPr>
            <a:r>
              <a:rPr lang="sv-SE" sz="3200" dirty="0">
                <a:solidFill>
                  <a:srgbClr val="F05C2E"/>
                </a:solidFill>
                <a:latin typeface="Times New Roman" panose="02020603050405020304" pitchFamily="18" charset="0"/>
                <a:cs typeface="Times New Roman" panose="02020603050405020304" pitchFamily="18" charset="0"/>
              </a:rPr>
              <a:t>I</a:t>
            </a:r>
            <a:r>
              <a:rPr lang="sv-SE" sz="3200" dirty="0" smtClean="0">
                <a:solidFill>
                  <a:srgbClr val="F05C2E"/>
                </a:solidFill>
                <a:latin typeface="Times New Roman" panose="02020603050405020304" pitchFamily="18" charset="0"/>
                <a:cs typeface="Times New Roman" panose="02020603050405020304" pitchFamily="18" charset="0"/>
              </a:rPr>
              <a:t>nformations et nouveaux médias peuvent soutenir les citoyens</a:t>
            </a:r>
            <a:endParaRPr lang="sv-SE" sz="3200" dirty="0">
              <a:solidFill>
                <a:srgbClr val="F05C2E"/>
              </a:solidFill>
              <a:latin typeface="Times New Roman" panose="02020603050405020304" pitchFamily="18" charset="0"/>
              <a:cs typeface="Times New Roman" panose="02020603050405020304" pitchFamily="18" charset="0"/>
            </a:endParaRPr>
          </a:p>
        </p:txBody>
      </p:sp>
      <p:pic>
        <p:nvPicPr>
          <p:cNvPr id="14" name="Google Shape;90;p14"/>
          <p:cNvPicPr preferRelativeResize="0"/>
          <p:nvPr/>
        </p:nvPicPr>
        <p:blipFill rotWithShape="1">
          <a:blip r:embed="rId10">
            <a:alphaModFix/>
          </a:blip>
          <a:srcRect/>
          <a:stretch/>
        </p:blipFill>
        <p:spPr>
          <a:xfrm>
            <a:off x="10779657" y="170701"/>
            <a:ext cx="1135585" cy="11355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1" descr="Bildresultat fÃ¶r pizzagate"/>
          <p:cNvPicPr preferRelativeResize="0"/>
          <p:nvPr/>
        </p:nvPicPr>
        <p:blipFill rotWithShape="1">
          <a:blip r:embed="rId3">
            <a:alphaModFix/>
          </a:blip>
          <a:srcRect/>
          <a:stretch/>
        </p:blipFill>
        <p:spPr>
          <a:xfrm>
            <a:off x="2387261" y="2577608"/>
            <a:ext cx="2070600" cy="1377890"/>
          </a:xfrm>
          <a:prstGeom prst="rect">
            <a:avLst/>
          </a:prstGeom>
          <a:noFill/>
          <a:ln>
            <a:noFill/>
          </a:ln>
        </p:spPr>
      </p:pic>
      <p:pic>
        <p:nvPicPr>
          <p:cNvPr id="157" name="Google Shape;157;p21"/>
          <p:cNvPicPr preferRelativeResize="0"/>
          <p:nvPr/>
        </p:nvPicPr>
        <p:blipFill rotWithShape="1">
          <a:blip r:embed="rId4">
            <a:alphaModFix/>
          </a:blip>
          <a:srcRect l="21256" t="11291" r="22831" b="9399"/>
          <a:stretch/>
        </p:blipFill>
        <p:spPr>
          <a:xfrm>
            <a:off x="2546590" y="3603999"/>
            <a:ext cx="3645754" cy="2908915"/>
          </a:xfrm>
          <a:prstGeom prst="rect">
            <a:avLst/>
          </a:prstGeom>
          <a:noFill/>
          <a:ln>
            <a:noFill/>
          </a:ln>
        </p:spPr>
      </p:pic>
      <p:sp>
        <p:nvSpPr>
          <p:cNvPr id="158" name="Google Shape;158;p21" descr="Bildresultat fÃ¶r google"/>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21"/>
          <p:cNvSpPr txBox="1">
            <a:spLocks noGrp="1"/>
          </p:cNvSpPr>
          <p:nvPr>
            <p:ph type="title"/>
          </p:nvPr>
        </p:nvSpPr>
        <p:spPr>
          <a:xfrm>
            <a:off x="194707" y="103142"/>
            <a:ext cx="10074928" cy="1143000"/>
          </a:xfrm>
          <a:prstGeom prst="rect">
            <a:avLst/>
          </a:prstGeom>
          <a:noFill/>
          <a:ln>
            <a:noFill/>
          </a:ln>
        </p:spPr>
        <p:txBody>
          <a:bodyPr spcFirstLastPara="1" wrap="square" lIns="91425" tIns="45700" rIns="91425" bIns="45700" anchor="ctr" anchorCtr="0">
            <a:noAutofit/>
          </a:bodyPr>
          <a:lstStyle/>
          <a:p>
            <a:pPr marL="0" lvl="0" indent="0">
              <a:buSzPts val="3959"/>
            </a:pPr>
            <a:r>
              <a:rPr lang="sv-SE" sz="3200" dirty="0">
                <a:solidFill>
                  <a:srgbClr val="F05C2E"/>
                </a:solidFill>
                <a:latin typeface="Times New Roman" panose="02020603050405020304" pitchFamily="18" charset="0"/>
                <a:cs typeface="Times New Roman" panose="02020603050405020304" pitchFamily="18" charset="0"/>
              </a:rPr>
              <a:t>I</a:t>
            </a:r>
            <a:r>
              <a:rPr lang="sv-SE" sz="3200" dirty="0" smtClean="0">
                <a:solidFill>
                  <a:srgbClr val="F05C2E"/>
                </a:solidFill>
                <a:latin typeface="Times New Roman" panose="02020603050405020304" pitchFamily="18" charset="0"/>
                <a:cs typeface="Times New Roman" panose="02020603050405020304" pitchFamily="18" charset="0"/>
              </a:rPr>
              <a:t>nfox </a:t>
            </a:r>
            <a:r>
              <a:rPr lang="sv-SE" sz="3200" dirty="0">
                <a:solidFill>
                  <a:srgbClr val="F05C2E"/>
                </a:solidFill>
                <a:latin typeface="Times New Roman" panose="02020603050405020304" pitchFamily="18" charset="0"/>
                <a:cs typeface="Times New Roman" panose="02020603050405020304" pitchFamily="18" charset="0"/>
              </a:rPr>
              <a:t>et </a:t>
            </a:r>
            <a:r>
              <a:rPr lang="sv-SE" sz="3200" dirty="0" smtClean="0">
                <a:solidFill>
                  <a:srgbClr val="F05C2E"/>
                </a:solidFill>
                <a:latin typeface="Times New Roman" panose="02020603050405020304" pitchFamily="18" charset="0"/>
                <a:cs typeface="Times New Roman" panose="02020603050405020304" pitchFamily="18" charset="0"/>
              </a:rPr>
              <a:t>désinformation </a:t>
            </a:r>
            <a:r>
              <a:rPr lang="sv-SE" sz="3200" dirty="0">
                <a:solidFill>
                  <a:srgbClr val="F05C2E"/>
                </a:solidFill>
                <a:latin typeface="Times New Roman" panose="02020603050405020304" pitchFamily="18" charset="0"/>
                <a:cs typeface="Times New Roman" panose="02020603050405020304" pitchFamily="18" charset="0"/>
              </a:rPr>
              <a:t>peuvent alimenter les conflits </a:t>
            </a:r>
            <a:endParaRPr sz="3200" dirty="0">
              <a:solidFill>
                <a:srgbClr val="F05C2E"/>
              </a:solidFill>
              <a:latin typeface="Times New Roman" panose="02020603050405020304" pitchFamily="18" charset="0"/>
              <a:cs typeface="Times New Roman" panose="02020603050405020304" pitchFamily="18" charset="0"/>
              <a:sym typeface="Arial"/>
            </a:endParaRPr>
          </a:p>
        </p:txBody>
      </p:sp>
      <p:pic>
        <p:nvPicPr>
          <p:cNvPr id="160" name="Google Shape;160;p21" descr="Bildresultat fÃ¶r pizzagate"/>
          <p:cNvPicPr preferRelativeResize="0">
            <a:picLocks noGrp="1"/>
          </p:cNvPicPr>
          <p:nvPr>
            <p:ph type="body" idx="1"/>
          </p:nvPr>
        </p:nvPicPr>
        <p:blipFill rotWithShape="1">
          <a:blip r:embed="rId5">
            <a:alphaModFix/>
          </a:blip>
          <a:srcRect/>
          <a:stretch/>
        </p:blipFill>
        <p:spPr>
          <a:xfrm>
            <a:off x="2387254" y="1315151"/>
            <a:ext cx="2070600" cy="1452600"/>
          </a:xfrm>
          <a:prstGeom prst="rect">
            <a:avLst/>
          </a:prstGeom>
          <a:noFill/>
          <a:ln>
            <a:noFill/>
          </a:ln>
        </p:spPr>
      </p:pic>
      <p:sp>
        <p:nvSpPr>
          <p:cNvPr id="161" name="Google Shape;161;p21"/>
          <p:cNvSpPr/>
          <p:nvPr/>
        </p:nvSpPr>
        <p:spPr>
          <a:xfrm>
            <a:off x="871749" y="1853340"/>
            <a:ext cx="1617785" cy="9144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0" i="0" u="none" strike="noStrike" cap="none" dirty="0">
                <a:solidFill>
                  <a:schemeClr val="dk1"/>
                </a:solidFill>
                <a:latin typeface="Calibri"/>
                <a:ea typeface="Calibri"/>
                <a:cs typeface="Calibri"/>
                <a:sym typeface="Calibri"/>
              </a:rPr>
              <a:t>Pizzagate aux USA</a:t>
            </a:r>
            <a:endParaRPr sz="1800" b="0" i="0" u="none" strike="noStrike" cap="none" dirty="0">
              <a:solidFill>
                <a:schemeClr val="dk1"/>
              </a:solidFill>
              <a:latin typeface="Calibri"/>
              <a:ea typeface="Calibri"/>
              <a:cs typeface="Calibri"/>
              <a:sym typeface="Calibri"/>
            </a:endParaRPr>
          </a:p>
        </p:txBody>
      </p:sp>
      <p:sp>
        <p:nvSpPr>
          <p:cNvPr id="162" name="Google Shape;162;p21"/>
          <p:cNvSpPr/>
          <p:nvPr/>
        </p:nvSpPr>
        <p:spPr>
          <a:xfrm>
            <a:off x="871748" y="4842725"/>
            <a:ext cx="1617785" cy="9144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0" i="0" u="none" strike="noStrike" cap="none">
                <a:solidFill>
                  <a:schemeClr val="dk1"/>
                </a:solidFill>
                <a:latin typeface="Calibri"/>
                <a:ea typeface="Calibri"/>
                <a:cs typeface="Calibri"/>
                <a:sym typeface="Calibri"/>
              </a:rPr>
              <a:t>Lynchage en Inde</a:t>
            </a:r>
            <a:endParaRPr sz="1800" b="0" i="0" u="none" strike="noStrike" cap="none">
              <a:solidFill>
                <a:schemeClr val="dk1"/>
              </a:solidFill>
              <a:latin typeface="Calibri"/>
              <a:ea typeface="Calibri"/>
              <a:cs typeface="Calibri"/>
              <a:sym typeface="Calibri"/>
            </a:endParaRPr>
          </a:p>
        </p:txBody>
      </p:sp>
      <p:sp>
        <p:nvSpPr>
          <p:cNvPr id="163" name="Google Shape;163;p21"/>
          <p:cNvSpPr/>
          <p:nvPr/>
        </p:nvSpPr>
        <p:spPr>
          <a:xfrm>
            <a:off x="10180058" y="5831381"/>
            <a:ext cx="1617900" cy="9144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0" i="0" u="none" strike="noStrike" cap="none">
                <a:solidFill>
                  <a:schemeClr val="dk1"/>
                </a:solidFill>
                <a:latin typeface="Calibri"/>
                <a:ea typeface="Calibri"/>
                <a:cs typeface="Calibri"/>
                <a:sym typeface="Calibri"/>
              </a:rPr>
              <a:t>Crise des Rohingyas</a:t>
            </a:r>
            <a:endParaRPr sz="1800" b="0" i="0" u="none" strike="noStrike" cap="none">
              <a:solidFill>
                <a:schemeClr val="dk1"/>
              </a:solidFill>
              <a:latin typeface="Calibri"/>
              <a:ea typeface="Calibri"/>
              <a:cs typeface="Calibri"/>
              <a:sym typeface="Calibri"/>
            </a:endParaRPr>
          </a:p>
        </p:txBody>
      </p:sp>
      <p:pic>
        <p:nvPicPr>
          <p:cNvPr id="164" name="Google Shape;164;p21"/>
          <p:cNvPicPr preferRelativeResize="0"/>
          <p:nvPr/>
        </p:nvPicPr>
        <p:blipFill rotWithShape="1">
          <a:blip r:embed="rId6">
            <a:alphaModFix/>
          </a:blip>
          <a:srcRect/>
          <a:stretch/>
        </p:blipFill>
        <p:spPr>
          <a:xfrm>
            <a:off x="6144493" y="4179300"/>
            <a:ext cx="5202956" cy="1577825"/>
          </a:xfrm>
          <a:prstGeom prst="rect">
            <a:avLst/>
          </a:prstGeom>
          <a:noFill/>
          <a:ln>
            <a:noFill/>
          </a:ln>
        </p:spPr>
      </p:pic>
      <p:pic>
        <p:nvPicPr>
          <p:cNvPr id="165" name="Google Shape;165;p21"/>
          <p:cNvPicPr preferRelativeResize="0"/>
          <p:nvPr/>
        </p:nvPicPr>
        <p:blipFill rotWithShape="1">
          <a:blip r:embed="rId7">
            <a:alphaModFix/>
          </a:blip>
          <a:srcRect/>
          <a:stretch/>
        </p:blipFill>
        <p:spPr>
          <a:xfrm>
            <a:off x="5232171" y="1515236"/>
            <a:ext cx="5998627" cy="2597774"/>
          </a:xfrm>
          <a:prstGeom prst="rect">
            <a:avLst/>
          </a:prstGeom>
          <a:noFill/>
          <a:ln>
            <a:noFill/>
          </a:ln>
        </p:spPr>
      </p:pic>
      <p:sp>
        <p:nvSpPr>
          <p:cNvPr id="166" name="Google Shape;166;p21"/>
          <p:cNvSpPr/>
          <p:nvPr/>
        </p:nvSpPr>
        <p:spPr>
          <a:xfrm>
            <a:off x="8828108" y="2212424"/>
            <a:ext cx="2160900" cy="8190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0" i="0" u="none" strike="noStrike" cap="none">
                <a:solidFill>
                  <a:schemeClr val="dk1"/>
                </a:solidFill>
                <a:latin typeface="Calibri"/>
                <a:ea typeface="Calibri"/>
                <a:cs typeface="Calibri"/>
                <a:sym typeface="Calibri"/>
              </a:rPr>
              <a:t>Trolls russes qui polarisent le débat</a:t>
            </a:r>
            <a:endParaRPr sz="1800" b="0" i="0" u="none" strike="noStrike" cap="none">
              <a:solidFill>
                <a:schemeClr val="dk1"/>
              </a:solidFill>
              <a:latin typeface="Calibri"/>
              <a:ea typeface="Calibri"/>
              <a:cs typeface="Calibri"/>
              <a:sym typeface="Calibri"/>
            </a:endParaRPr>
          </a:p>
        </p:txBody>
      </p:sp>
      <p:pic>
        <p:nvPicPr>
          <p:cNvPr id="13" name="Google Shape;90;p14"/>
          <p:cNvPicPr preferRelativeResize="0"/>
          <p:nvPr/>
        </p:nvPicPr>
        <p:blipFill rotWithShape="1">
          <a:blip r:embed="rId8">
            <a:alphaModFix/>
          </a:blip>
          <a:srcRect/>
          <a:stretch/>
        </p:blipFill>
        <p:spPr>
          <a:xfrm>
            <a:off x="10779657" y="170701"/>
            <a:ext cx="1135585" cy="11355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2"/>
          <p:cNvSpPr txBox="1"/>
          <p:nvPr/>
        </p:nvSpPr>
        <p:spPr>
          <a:xfrm>
            <a:off x="343025" y="137620"/>
            <a:ext cx="11342400" cy="10974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sv-SE" sz="3200" dirty="0">
                <a:solidFill>
                  <a:srgbClr val="F05C2E"/>
                </a:solidFill>
                <a:latin typeface="Times New Roman" panose="02020603050405020304" pitchFamily="18" charset="0"/>
                <a:ea typeface="Calibri"/>
                <a:cs typeface="Times New Roman" panose="02020603050405020304" pitchFamily="18" charset="0"/>
                <a:sym typeface="Calibri"/>
              </a:rPr>
              <a:t>I</a:t>
            </a:r>
            <a:r>
              <a:rPr lang="sv-SE" sz="3200" dirty="0" smtClean="0">
                <a:solidFill>
                  <a:srgbClr val="F05C2E"/>
                </a:solidFill>
                <a:latin typeface="Times New Roman" panose="02020603050405020304" pitchFamily="18" charset="0"/>
                <a:ea typeface="Calibri"/>
                <a:cs typeface="Times New Roman" panose="02020603050405020304" pitchFamily="18" charset="0"/>
                <a:sym typeface="Calibri"/>
              </a:rPr>
              <a:t>nfox </a:t>
            </a:r>
            <a:r>
              <a:rPr lang="sv-SE" sz="3200" dirty="0">
                <a:solidFill>
                  <a:srgbClr val="F05C2E"/>
                </a:solidFill>
                <a:latin typeface="Times New Roman" panose="02020603050405020304" pitchFamily="18" charset="0"/>
                <a:ea typeface="Calibri"/>
                <a:cs typeface="Times New Roman" panose="02020603050405020304" pitchFamily="18" charset="0"/>
                <a:sym typeface="Calibri"/>
              </a:rPr>
              <a:t>et </a:t>
            </a:r>
            <a:r>
              <a:rPr lang="sv-SE" sz="3200" dirty="0" smtClean="0">
                <a:solidFill>
                  <a:srgbClr val="F05C2E"/>
                </a:solidFill>
                <a:latin typeface="Times New Roman" panose="02020603050405020304" pitchFamily="18" charset="0"/>
                <a:ea typeface="Calibri"/>
                <a:cs typeface="Times New Roman" panose="02020603050405020304" pitchFamily="18" charset="0"/>
                <a:sym typeface="Calibri"/>
              </a:rPr>
              <a:t>désinformation </a:t>
            </a:r>
            <a:r>
              <a:rPr lang="sv-SE" sz="3200" dirty="0">
                <a:solidFill>
                  <a:srgbClr val="F05C2E"/>
                </a:solidFill>
                <a:latin typeface="Times New Roman" panose="02020603050405020304" pitchFamily="18" charset="0"/>
                <a:ea typeface="Calibri"/>
                <a:cs typeface="Times New Roman" panose="02020603050405020304" pitchFamily="18" charset="0"/>
                <a:sym typeface="Calibri"/>
              </a:rPr>
              <a:t>peuvent manipuler les citoyens </a:t>
            </a:r>
            <a:r>
              <a:rPr lang="sv-SE" sz="3200" dirty="0" smtClean="0">
                <a:solidFill>
                  <a:srgbClr val="F05C2E"/>
                </a:solidFill>
                <a:latin typeface="Times New Roman" panose="02020603050405020304" pitchFamily="18" charset="0"/>
                <a:ea typeface="Calibri"/>
                <a:cs typeface="Times New Roman" panose="02020603050405020304" pitchFamily="18" charset="0"/>
                <a:sym typeface="Calibri"/>
              </a:rPr>
              <a:t/>
            </a:r>
            <a:br>
              <a:rPr lang="sv-SE" sz="3200" dirty="0" smtClean="0">
                <a:solidFill>
                  <a:srgbClr val="F05C2E"/>
                </a:solidFill>
                <a:latin typeface="Times New Roman" panose="02020603050405020304" pitchFamily="18" charset="0"/>
                <a:ea typeface="Calibri"/>
                <a:cs typeface="Times New Roman" panose="02020603050405020304" pitchFamily="18" charset="0"/>
                <a:sym typeface="Calibri"/>
              </a:rPr>
            </a:br>
            <a:r>
              <a:rPr lang="sv-SE" sz="3200" dirty="0" smtClean="0">
                <a:solidFill>
                  <a:srgbClr val="F05C2E"/>
                </a:solidFill>
                <a:latin typeface="Times New Roman" panose="02020603050405020304" pitchFamily="18" charset="0"/>
                <a:ea typeface="Calibri"/>
                <a:cs typeface="Times New Roman" panose="02020603050405020304" pitchFamily="18" charset="0"/>
                <a:sym typeface="Calibri"/>
              </a:rPr>
              <a:t>dans </a:t>
            </a:r>
            <a:r>
              <a:rPr lang="sv-SE" sz="3200" dirty="0">
                <a:solidFill>
                  <a:srgbClr val="F05C2E"/>
                </a:solidFill>
                <a:latin typeface="Times New Roman" panose="02020603050405020304" pitchFamily="18" charset="0"/>
                <a:ea typeface="Calibri"/>
                <a:cs typeface="Times New Roman" panose="02020603050405020304" pitchFamily="18" charset="0"/>
                <a:sym typeface="Calibri"/>
              </a:rPr>
              <a:t>leur pensée et leurs actes</a:t>
            </a:r>
            <a:endParaRPr sz="3200" dirty="0">
              <a:solidFill>
                <a:srgbClr val="F05C2E"/>
              </a:solidFill>
              <a:latin typeface="Times New Roman" panose="02020603050405020304" pitchFamily="18" charset="0"/>
              <a:ea typeface="Calibri"/>
              <a:cs typeface="Times New Roman" panose="02020603050405020304" pitchFamily="18" charset="0"/>
              <a:sym typeface="Calibri"/>
            </a:endParaRPr>
          </a:p>
        </p:txBody>
      </p:sp>
      <p:sp>
        <p:nvSpPr>
          <p:cNvPr id="172" name="Google Shape;172;p22"/>
          <p:cNvSpPr txBox="1"/>
          <p:nvPr/>
        </p:nvSpPr>
        <p:spPr>
          <a:xfrm>
            <a:off x="9095098" y="6148149"/>
            <a:ext cx="343049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sv-SE" sz="1800" b="0" i="0" u="none" strike="noStrike" cap="none">
                <a:solidFill>
                  <a:schemeClr val="lt1"/>
                </a:solidFill>
                <a:latin typeface="Calibri"/>
                <a:ea typeface="Calibri"/>
                <a:cs typeface="Calibri"/>
                <a:sym typeface="Calibri"/>
              </a:rPr>
              <a:t>www.viralgranskaren.se</a:t>
            </a:r>
            <a:endParaRPr sz="1800" b="0" i="0" u="none" strike="noStrike" cap="none">
              <a:solidFill>
                <a:schemeClr val="lt1"/>
              </a:solidFill>
              <a:latin typeface="Calibri"/>
              <a:ea typeface="Calibri"/>
              <a:cs typeface="Calibri"/>
              <a:sym typeface="Calibri"/>
            </a:endParaRPr>
          </a:p>
        </p:txBody>
      </p:sp>
      <p:pic>
        <p:nvPicPr>
          <p:cNvPr id="173" name="Google Shape;173;p22"/>
          <p:cNvPicPr preferRelativeResize="0"/>
          <p:nvPr/>
        </p:nvPicPr>
        <p:blipFill rotWithShape="1">
          <a:blip r:embed="rId3">
            <a:alphaModFix/>
          </a:blip>
          <a:srcRect/>
          <a:stretch/>
        </p:blipFill>
        <p:spPr>
          <a:xfrm>
            <a:off x="4576025" y="1235020"/>
            <a:ext cx="4240864" cy="5318181"/>
          </a:xfrm>
          <a:prstGeom prst="rect">
            <a:avLst/>
          </a:prstGeom>
          <a:noFill/>
          <a:ln>
            <a:noFill/>
          </a:ln>
        </p:spPr>
      </p:pic>
      <p:sp>
        <p:nvSpPr>
          <p:cNvPr id="174" name="Google Shape;174;p22"/>
          <p:cNvSpPr txBox="1"/>
          <p:nvPr/>
        </p:nvSpPr>
        <p:spPr>
          <a:xfrm>
            <a:off x="792925" y="2211800"/>
            <a:ext cx="3000000" cy="3000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sv-SE"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75" name="Google Shape;175;p22"/>
          <p:cNvSpPr/>
          <p:nvPr/>
        </p:nvSpPr>
        <p:spPr>
          <a:xfrm>
            <a:off x="848651" y="1643800"/>
            <a:ext cx="3047700" cy="358830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1800"/>
              </a:spcBef>
              <a:spcAft>
                <a:spcPts val="0"/>
              </a:spcAft>
              <a:buClr>
                <a:schemeClr val="dk1"/>
              </a:buClr>
              <a:buSzPts val="1100"/>
              <a:buFont typeface="Arial"/>
              <a:buNone/>
            </a:pPr>
            <a:endParaRPr sz="1400" b="1" i="0" u="none" strike="noStrike" cap="none">
              <a:solidFill>
                <a:schemeClr val="dk1"/>
              </a:solidFill>
              <a:latin typeface="Calibri"/>
              <a:ea typeface="Calibri"/>
              <a:cs typeface="Calibri"/>
              <a:sym typeface="Calibri"/>
            </a:endParaRPr>
          </a:p>
          <a:p>
            <a:pPr marL="0" marR="0" lvl="0" indent="0" algn="l" rtl="0">
              <a:lnSpc>
                <a:spcPct val="115000"/>
              </a:lnSpc>
              <a:spcBef>
                <a:spcPts val="1800"/>
              </a:spcBef>
              <a:spcAft>
                <a:spcPts val="0"/>
              </a:spcAft>
              <a:buClr>
                <a:schemeClr val="dk1"/>
              </a:buClr>
              <a:buSzPts val="1100"/>
              <a:buFont typeface="Arial"/>
              <a:buNone/>
            </a:pPr>
            <a:r>
              <a:rPr lang="sv-SE" sz="1400" b="0" i="0" u="none" strike="noStrike" cap="none">
                <a:solidFill>
                  <a:schemeClr val="dk1"/>
                </a:solidFill>
                <a:latin typeface="Calibri"/>
                <a:ea typeface="Calibri"/>
                <a:cs typeface="Calibri"/>
                <a:sym typeface="Calibri"/>
              </a:rPr>
              <a:t>Une photo d’un parc couvert d’ordures a été partagée plusieurs milliers de fois sur Facebook en quelques jours, dans des publications assurant qu’il s’agit de détritus abandonnés après une manifestation récemment organisée par la jeune militante du climat Greta Thunberg à New York. C’est faux : il s’agit d'une photo prise à Hyde Park à Londres après un événement pour la légalisation du cannabis.</a:t>
            </a:r>
            <a:endParaRPr sz="1400" b="0" i="0" u="none" strike="noStrike" cap="none">
              <a:solidFill>
                <a:schemeClr val="dk1"/>
              </a:solidFill>
              <a:latin typeface="Calibri"/>
              <a:ea typeface="Calibri"/>
              <a:cs typeface="Calibri"/>
              <a:sym typeface="Calibri"/>
            </a:endParaRPr>
          </a:p>
          <a:p>
            <a:pPr marL="0" marR="0" lvl="0" indent="0" algn="ctr" rtl="0">
              <a:lnSpc>
                <a:spcPct val="100000"/>
              </a:lnSpc>
              <a:spcBef>
                <a:spcPts val="40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 name="Google Shape;90;p14"/>
          <p:cNvPicPr preferRelativeResize="0"/>
          <p:nvPr/>
        </p:nvPicPr>
        <p:blipFill rotWithShape="1">
          <a:blip r:embed="rId4">
            <a:alphaModFix/>
          </a:blip>
          <a:srcRect/>
          <a:stretch/>
        </p:blipFill>
        <p:spPr>
          <a:xfrm>
            <a:off x="10810345" y="137620"/>
            <a:ext cx="1135585" cy="1135585"/>
          </a:xfrm>
          <a:prstGeom prst="rect">
            <a:avLst/>
          </a:prstGeom>
          <a:noFill/>
          <a:ln>
            <a:noFill/>
          </a:ln>
        </p:spPr>
      </p:pic>
    </p:spTree>
  </p:cSld>
  <p:clrMapOvr>
    <a:masterClrMapping/>
  </p:clrMapOvr>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136</TotalTime>
  <Words>994</Words>
  <Application>Microsoft Office PowerPoint</Application>
  <PresentationFormat>Grand écran</PresentationFormat>
  <Paragraphs>165</Paragraphs>
  <Slides>24</Slides>
  <Notes>23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24</vt:i4>
      </vt:variant>
    </vt:vector>
  </HeadingPairs>
  <TitlesOfParts>
    <vt:vector size="30" baseType="lpstr">
      <vt:lpstr>Arial</vt:lpstr>
      <vt:lpstr>Calibri</vt:lpstr>
      <vt:lpstr>Courier New</vt:lpstr>
      <vt:lpstr>Times New Roman</vt:lpstr>
      <vt:lpstr>Wingdings</vt:lpstr>
      <vt:lpstr>Office-tema</vt:lpstr>
      <vt:lpstr>  [ DIAPORAMA ELEVES ]  Manipulation et infox  Devenir un bon fact-checkeur d’images et de vidéos </vt:lpstr>
      <vt:lpstr>1.  Info et Infox </vt:lpstr>
      <vt:lpstr>Définitions </vt:lpstr>
      <vt:lpstr>Information vs mé/désinformation</vt:lpstr>
      <vt:lpstr>Présentation PowerPoint</vt:lpstr>
      <vt:lpstr>Présentation PowerPoint</vt:lpstr>
      <vt:lpstr>Présentation PowerPoint</vt:lpstr>
      <vt:lpstr>Infox et désinformation peuvent alimenter les conflits </vt:lpstr>
      <vt:lpstr>Présentation PowerPoint</vt:lpstr>
      <vt:lpstr>Présentation PowerPoint</vt:lpstr>
      <vt:lpstr>Présentation PowerPoint</vt:lpstr>
      <vt:lpstr>Présentation PowerPoint</vt:lpstr>
      <vt:lpstr>Présentation PowerPoint</vt:lpstr>
      <vt:lpstr>Classifiez en fonction de la nuisance  </vt:lpstr>
      <vt:lpstr>Présentation PowerPoint</vt:lpstr>
      <vt:lpstr>2.  Agir face à la mésinformation et à la désinformation individuellement</vt:lpstr>
      <vt:lpstr>Présentation PowerPoint</vt:lpstr>
      <vt:lpstr>Exemples de fact-checking visuel à  visionner sur InVID / onglet interactif  Recherche d’image inversée et forensic</vt:lpstr>
      <vt:lpstr> L’outil Images clés permet de le savoir…</vt:lpstr>
      <vt:lpstr>Enquêtez sur les actualités en ligne avec Invid  </vt:lpstr>
      <vt:lpstr>   Qui est à l’origine de cette information ? Quelle est la preuve ? Que disent les autres sources ?</vt:lpstr>
      <vt:lpstr>Partage des résultats en collectif, discussion</vt:lpstr>
      <vt:lpstr>Pour une bonne gestion de l’information</vt:lpstr>
      <vt:lpstr>  Un projet  soutenu par la Commission europénne  et, en France, par le ministère de la Culture   Plus sur le projet : project-youcheck.com/  Contacts France :  pascale@savoirdevenir.net sophia@savoirdevenir.net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Manipulation et infox   Devenir un bon fact-checkeur d’image et de vidéo</dc:title>
  <dc:creator>Pascale</dc:creator>
  <cp:lastModifiedBy>Pascale</cp:lastModifiedBy>
  <cp:revision>17</cp:revision>
  <dcterms:modified xsi:type="dcterms:W3CDTF">2020-11-12T14:59:29Z</dcterms:modified>
</cp:coreProperties>
</file>